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notesSlide2.xml" ContentType="application/vnd.openxmlformats-officedocument.presentationml.notesSlid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3.xml" ContentType="application/vnd.openxmlformats-officedocument.presentationml.slide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2.xml.rels" ContentType="application/vnd.openxmlformats-package.relationships+xml"/>
  <Override PartName="/ppt/slides/_rels/slide29.xml.rels" ContentType="application/vnd.openxmlformats-package.relationships+xml"/>
  <Override PartName="/ppt/slides/_rels/slide24.xml.rels" ContentType="application/vnd.openxmlformats-package.relationships+xml"/>
  <Override PartName="/ppt/slides/_rels/slide31.xml.rels" ContentType="application/vnd.openxmlformats-package.relationships+xml"/>
  <Override PartName="/ppt/slides/_rels/slide28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15.xml.rels" ContentType="application/vnd.openxmlformats-package.relationships+xml"/>
  <Override PartName="/ppt/slides/_rels/slide20.xml.rels" ContentType="application/vnd.openxmlformats-package.relationships+xml"/>
  <Override PartName="/ppt/slides/_rels/slide30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37.xml.rels" ContentType="application/vnd.openxmlformats-package.relationships+xml"/>
  <Override PartName="/ppt/slides/_rels/slide4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32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26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4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22.jpeg" ContentType="image/jpe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</p:sldIdLst>
  <p:sldSz cx="9144000" cy="6858000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 sz="1400"/>
              <a:t>&lt;header&gt;</a:t>
            </a:r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 sz="1400"/>
              <a:t>&lt;date/time&gt;</a:t>
            </a:r>
            <a:endParaRPr/>
          </a:p>
        </p:txBody>
      </p:sp>
      <p:sp>
        <p:nvSpPr>
          <p:cNvPr id="8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 sz="1400"/>
              <a:t>&lt;footer&gt;</a:t>
            </a:r>
            <a:endParaRPr/>
          </a:p>
        </p:txBody>
      </p:sp>
      <p:sp>
        <p:nvSpPr>
          <p:cNvPr id="8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CE6D456F-06E4-4AAC-9631-5C1C9BF94B41}" type="slidenum">
              <a:rPr lang="en-US" sz="1400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fld id="{A1CFCD32-A51F-4A20-AFEB-FDA0B29B03AE}" type="slidenum">
              <a:rPr lang="en-US" sz="1400">
                <a:solidFill>
                  <a:srgbClr val="ffffff"/>
                </a:solidFill>
                <a:latin typeface="Arial"/>
                <a:ea typeface="ＭＳ Ｐゴシック"/>
              </a:rPr>
              <a:t>&lt;number&gt;</a:t>
            </a:fld>
            <a:endParaRPr/>
          </a:p>
        </p:txBody>
      </p:sp>
      <p:sp>
        <p:nvSpPr>
          <p:cNvPr id="272" name="CustomShape 2"/>
          <p:cNvSpPr/>
          <p:nvPr/>
        </p:nvSpPr>
        <p:spPr>
          <a:xfrm>
            <a:off x="1257480" y="719280"/>
            <a:ext cx="4800240" cy="36000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1080" cy="4320720"/>
          </a:xfrm>
          <a:prstGeom prst="rect">
            <a:avLst/>
          </a:prstGeom>
        </p:spPr>
        <p:txBody>
          <a:bodyPr bIns="48240" lIns="96480" rIns="96480" tIns="4824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ＭＳ Ｐゴシック"/>
              </a:rPr>
              <a:t>[Introduction]</a:t>
            </a:r>
            <a:endParaRPr/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Arial"/>
                <a:ea typeface="ＭＳ Ｐゴシック"/>
              </a:rPr>
              <a:t>&lt;click&gt; Lots of people have contributed</a:t>
            </a: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0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  <a:p>
            <a:pPr>
              <a:buSzPct val="45000"/>
              <a:buFont typeface="StarSymbol"/>
              <a:buChar char=""/>
            </a:pPr>
            <a:r>
              <a:rPr lang="en-US"/>
              <a:t>What's new about embedded security?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networking: full connection for safety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less memory, less isolation, slower networking: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sweet-spot between computation and crypto</a:t>
            </a:r>
            <a:endParaRPr/>
          </a:p>
          <a:p>
            <a:pPr lvl="1">
              <a:buSzPct val="45000"/>
              <a:buFont typeface="StarSymbol"/>
              <a:buChar char=""/>
            </a:pP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heterogenous systems, broken SW abstractions</a:t>
            </a:r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853092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304920" y="4039560"/>
            <a:ext cx="853092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604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0492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304920" y="1374840"/>
            <a:ext cx="8530920" cy="51022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304920" y="231840"/>
            <a:ext cx="8530920" cy="6244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30492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304920" y="1374840"/>
            <a:ext cx="8530920" cy="51022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67604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304920" y="4039560"/>
            <a:ext cx="853020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853092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04920" y="4039560"/>
            <a:ext cx="853092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604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30492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304920" y="231840"/>
            <a:ext cx="8530920" cy="6244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0492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6040" y="403956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7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30492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6040" y="1374840"/>
            <a:ext cx="416268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304920" y="4039560"/>
            <a:ext cx="8530200" cy="2433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52280" y="152280"/>
            <a:ext cx="8838720" cy="6552720"/>
          </a:xfrm>
          <a:prstGeom prst="roundRect">
            <a:avLst>
              <a:gd fmla="val 1139" name="adj"/>
            </a:avLst>
          </a:prstGeom>
          <a:solidFill>
            <a:srgbClr val="ffffff"/>
          </a:solidFill>
          <a:ln w="9360">
            <a:solidFill>
              <a:srgbClr val="385d7c"/>
            </a:solidFill>
            <a:miter/>
          </a:ln>
        </p:spPr>
      </p:sp>
      <p:sp>
        <p:nvSpPr>
          <p:cNvPr id="1" name="CustomShape 2"/>
          <p:cNvSpPr/>
          <p:nvPr/>
        </p:nvSpPr>
        <p:spPr>
          <a:xfrm>
            <a:off x="152280" y="6438960"/>
            <a:ext cx="3428640" cy="304560"/>
          </a:xfrm>
          <a:prstGeom prst="rect">
            <a:avLst/>
          </a:prstGeom>
        </p:spPr>
        <p:txBody>
          <a:bodyPr anchor="ctr" bIns="46800" lIns="90000" rIns="90000" tIns="46800" wrap="none"/>
          <a:p>
            <a:pPr>
              <a:lnSpc>
                <a:spcPct val="100000"/>
              </a:lnSpc>
            </a:pPr>
            <a:r>
              <a:rPr i="1" lang="en-US" sz="900">
                <a:solidFill>
                  <a:srgbClr val="5c5c5c"/>
                </a:solidFill>
                <a:latin typeface="Palatino Linotype"/>
                <a:ea typeface="ＭＳ Ｐゴシック"/>
              </a:rPr>
              <a:t>© </a:t>
            </a:r>
            <a:r>
              <a:rPr i="1" lang="en-US" sz="900">
                <a:solidFill>
                  <a:srgbClr val="5c5c5c"/>
                </a:solidFill>
                <a:latin typeface="Palatino Linotype"/>
                <a:ea typeface="ＭＳ Ｐゴシック"/>
              </a:rPr>
              <a:t>2013 Galois, Inc. All rights reserved.</a:t>
            </a:r>
            <a:endParaRPr/>
          </a:p>
        </p:txBody>
      </p:sp>
      <p:sp>
        <p:nvSpPr>
          <p:cNvPr id="2" name="Line 3"/>
          <p:cNvSpPr/>
          <p:nvPr/>
        </p:nvSpPr>
        <p:spPr>
          <a:xfrm>
            <a:off x="152280" y="1523880"/>
            <a:ext cx="1440" cy="1440"/>
          </a:xfrm>
          <a:prstGeom prst="line">
            <a:avLst/>
          </a:prstGeom>
          <a:ln w="9360">
            <a:solidFill>
              <a:srgbClr val="4f4f4f"/>
            </a:solidFill>
            <a:miter/>
          </a:ln>
        </p:spPr>
      </p:sp>
      <p:pic>
        <p:nvPicPr>
          <p:cNvPr descr="" id="3" name="Pictur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8258040" y="152280"/>
            <a:ext cx="732960" cy="734760"/>
          </a:xfrm>
          <a:prstGeom prst="rect">
            <a:avLst/>
          </a:prstGeom>
        </p:spPr>
      </p:pic>
      <p:pic>
        <p:nvPicPr>
          <p:cNvPr descr="" id="4" name="Picture 11"/>
          <p:cNvPicPr/>
          <p:nvPr/>
        </p:nvPicPr>
        <p:blipFill>
          <a:blip r:embed="rId3"/>
          <a:stretch>
            <a:fillRect/>
          </a:stretch>
        </p:blipFill>
        <p:spPr>
          <a:xfrm>
            <a:off x="125280" y="76320"/>
            <a:ext cx="8942040" cy="6740280"/>
          </a:xfrm>
          <a:prstGeom prst="rect">
            <a:avLst/>
          </a:prstGeom>
        </p:spPr>
      </p:pic>
      <p:sp>
        <p:nvSpPr>
          <p:cNvPr id="5" name="CustomShape 4"/>
          <p:cNvSpPr/>
          <p:nvPr/>
        </p:nvSpPr>
        <p:spPr>
          <a:xfrm>
            <a:off x="195120" y="3809880"/>
            <a:ext cx="8800920" cy="380520"/>
          </a:xfrm>
          <a:prstGeom prst="rect">
            <a:avLst/>
          </a:prstGeom>
          <a:solidFill>
            <a:srgbClr val="385d7c"/>
          </a:solidFill>
        </p:spPr>
      </p:sp>
      <p:sp>
        <p:nvSpPr>
          <p:cNvPr id="6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Click to edit the title text format</a:t>
            </a:r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152280" y="6438960"/>
            <a:ext cx="3428640" cy="304560"/>
          </a:xfrm>
          <a:prstGeom prst="rect">
            <a:avLst/>
          </a:prstGeom>
        </p:spPr>
        <p:txBody>
          <a:bodyPr anchor="ctr" bIns="46800" lIns="90000" rIns="90000" tIns="46800" wrap="none"/>
          <a:p>
            <a:pPr>
              <a:lnSpc>
                <a:spcPct val="100000"/>
              </a:lnSpc>
            </a:pPr>
            <a:r>
              <a:rPr i="1" lang="en-US" sz="900">
                <a:solidFill>
                  <a:srgbClr val="5c5c5c"/>
                </a:solidFill>
                <a:latin typeface="Palatino Linotype"/>
                <a:ea typeface="ＭＳ Ｐゴシック"/>
              </a:rPr>
              <a:t>© </a:t>
            </a:r>
            <a:r>
              <a:rPr i="1" lang="en-US" sz="900">
                <a:solidFill>
                  <a:srgbClr val="5c5c5c"/>
                </a:solidFill>
                <a:latin typeface="Palatino Linotype"/>
                <a:ea typeface="ＭＳ Ｐゴシック"/>
              </a:rPr>
              <a:t>2013 Galois, Inc. All rights reserved.</a:t>
            </a:r>
            <a:endParaRPr/>
          </a:p>
        </p:txBody>
      </p:sp>
      <p:sp>
        <p:nvSpPr>
          <p:cNvPr id="41" name="Line 2"/>
          <p:cNvSpPr/>
          <p:nvPr/>
        </p:nvSpPr>
        <p:spPr>
          <a:xfrm>
            <a:off x="152280" y="1523880"/>
            <a:ext cx="1440" cy="1440"/>
          </a:xfrm>
          <a:prstGeom prst="line">
            <a:avLst/>
          </a:prstGeom>
          <a:ln w="9360">
            <a:solidFill>
              <a:srgbClr val="4f4f4f"/>
            </a:solidFill>
            <a:miter/>
          </a:ln>
        </p:spPr>
      </p:sp>
      <p:pic>
        <p:nvPicPr>
          <p:cNvPr descr="" id="42" name="Pictur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8258040" y="152280"/>
            <a:ext cx="732960" cy="734760"/>
          </a:xfrm>
          <a:prstGeom prst="rect">
            <a:avLst/>
          </a:prstGeom>
        </p:spPr>
      </p:pic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46800" lIns="90000" rIns="90000" tIns="46800"/>
          <a:p>
            <a:pPr>
              <a:lnSpc>
                <a:spcPct val="100000"/>
              </a:lnSpc>
            </a:pPr>
            <a:r>
              <a:rPr lang="en-GB" sz="3000">
                <a:solidFill>
                  <a:srgbClr val="60606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46800" lIns="90000" rIns="90000" tIns="46800"/>
          <a:p>
            <a:pPr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400">
                <a:solidFill>
                  <a:srgbClr val="5f5f5f"/>
                </a:solidFill>
                <a:latin typeface="Arial"/>
                <a:ea typeface="ＭＳ Ｐゴシック"/>
              </a:rPr>
              <a:t>Sixth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hyperlink" Target="https://pixhawk.ethz.ch/px4/en/start" TargetMode="External"/><Relationship Id="rId4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28600" y="685800"/>
            <a:ext cx="8610120" cy="2971440"/>
          </a:xfrm>
          <a:prstGeom prst="rect">
            <a:avLst/>
          </a:prstGeom>
        </p:spPr>
        <p:txBody>
          <a:bodyPr anchor="ctr" bIns="46800" lIns="90000" rIns="90000" tIns="46800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5f5f5f"/>
                </a:solidFill>
                <a:latin typeface="Arial"/>
                <a:ea typeface="ＭＳ Ｐゴシック"/>
              </a:rPr>
              <a:t>Building a High-Assurance Unpiloted Air Vehicle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5f5f5f"/>
                </a:solidFill>
                <a:latin typeface="Arial"/>
                <a:ea typeface="ＭＳ Ｐゴシック"/>
              </a:rPr>
              <a:t>Lee Pike (speaker), Pat Hickey, James Bielman, Trevor Elliott, John Launchbury, Erlend Hamberg, Thomas DuBuisson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5f5f5f"/>
                </a:solidFill>
                <a:latin typeface="Arial"/>
                <a:ea typeface="ＭＳ Ｐゴシック"/>
              </a:rPr>
              <a:t>MEMOCODE</a:t>
            </a:r>
            <a:r>
              <a:rPr lang="en-US" sz="2000">
                <a:solidFill>
                  <a:srgbClr val="4f4f4f"/>
                </a:solidFill>
                <a:latin typeface="Arial"/>
                <a:ea typeface="ＭＳ Ｐゴシック"/>
              </a:rPr>
              <a:t> </a:t>
            </a:r>
            <a:r>
              <a:rPr lang="en-US" sz="2000">
                <a:solidFill>
                  <a:srgbClr val="b2b2b2"/>
                </a:solidFill>
                <a:latin typeface="Century Gothic"/>
                <a:ea typeface="ＭＳ Ｐゴシック"/>
              </a:rPr>
              <a:t>|</a:t>
            </a:r>
            <a:r>
              <a:rPr lang="en-US" sz="2000">
                <a:solidFill>
                  <a:srgbClr val="5f5f5f"/>
                </a:solidFill>
                <a:latin typeface="Arial"/>
                <a:ea typeface="ＭＳ Ｐゴシック"/>
              </a:rPr>
              <a:t> Oct 2013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ArduPilot Robustness</a:t>
            </a:r>
            <a:endParaRPr/>
          </a:p>
        </p:txBody>
      </p:sp>
      <p:sp>
        <p:nvSpPr>
          <p:cNvPr id="113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Monolithic design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Platform-specific C/C++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Hobbyist use-cases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No communication security, fault-tolerance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But being adopted in security-critical environments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No regimented testing/verification story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Military systems often not much better</a:t>
            </a:r>
            <a:endParaRPr/>
          </a:p>
        </p:txBody>
      </p:sp>
    </p:spTree>
  </p:cSld>
  <p:timing>
    <p:tnLst>
      <p:par>
        <p:cTn dur="indefinite" id="23" nodeType="tmRoot" restart="never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The Hardware Abstraction Layer (HAL)</a:t>
            </a:r>
            <a:endParaRPr/>
          </a:p>
        </p:txBody>
      </p:sp>
      <p:sp>
        <p:nvSpPr>
          <p:cNvPr id="115" name="TextShape 2"/>
          <p:cNvSpPr txBox="1"/>
          <p:nvPr/>
        </p:nvSpPr>
        <p:spPr>
          <a:xfrm>
            <a:off x="2143080" y="5715000"/>
            <a:ext cx="4486320" cy="639000"/>
          </a:xfrm>
          <a:prstGeom prst="rect">
            <a:avLst/>
          </a:prstGeom>
        </p:spPr>
        <p:txBody>
          <a:bodyPr bIns="63360" lIns="108360" rIns="108360" tIns="63360" wrap="none"/>
          <a:p>
            <a:r>
              <a:rPr lang="en-US"/>
              <a:t>Gave back to the open-source community.</a:t>
            </a:r>
            <a:endParaRPr/>
          </a:p>
          <a:p>
            <a:r>
              <a:rPr lang="en-US"/>
              <a:t>The foundation for ArduPilot now.</a:t>
            </a:r>
            <a:endParaRPr/>
          </a:p>
        </p:txBody>
      </p:sp>
    </p:spTree>
  </p:cSld>
  <p:timing>
    <p:tnLst>
      <p:par>
        <p:cTn dur="indefinite" id="25" nodeType="tmRoot" restart="never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Designing a Language for</a:t>
            </a:r>
            <a:r>
              <a:rPr lang="en-GB"/>
              <a:t>
</a:t>
            </a:r>
            <a:r>
              <a:rPr lang="en-GB"/>
              <a:t>Safety and Security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411480" y="3611880"/>
            <a:ext cx="4162680" cy="245016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Help ensure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Memory safety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Timing safety (i.e., easier WCET analysis)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Functional correctness</a:t>
            </a:r>
            <a:endParaRPr/>
          </a:p>
        </p:txBody>
      </p:sp>
      <p:sp>
        <p:nvSpPr>
          <p:cNvPr id="118" name="TextShape 3"/>
          <p:cNvSpPr txBox="1"/>
          <p:nvPr/>
        </p:nvSpPr>
        <p:spPr>
          <a:xfrm>
            <a:off x="4572000" y="3605400"/>
            <a:ext cx="4162680" cy="21913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While being flexible: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bit-data manipulation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</a:rPr>
              <a:t>memory-area</a:t>
            </a:r>
            <a:r>
              <a:rPr lang="en-GB"/>
              <a:t> manipulation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“</a:t>
            </a:r>
            <a:r>
              <a:rPr lang="en-GB"/>
              <a:t>escaping” to/interrop with C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readable generated code</a:t>
            </a:r>
            <a:endParaRPr/>
          </a:p>
        </p:txBody>
      </p:sp>
      <p:sp>
        <p:nvSpPr>
          <p:cNvPr id="119" name="TextShape 4"/>
          <p:cNvSpPr txBox="1"/>
          <p:nvPr/>
        </p:nvSpPr>
        <p:spPr>
          <a:xfrm>
            <a:off x="365760" y="1920240"/>
            <a:ext cx="8048880" cy="1280160"/>
          </a:xfrm>
          <a:prstGeom prst="rect">
            <a:avLst/>
          </a:prstGeom>
        </p:spPr>
        <p:txBody>
          <a:bodyPr bIns="45000" lIns="90000" rIns="90000" tIns="45000" wrap="none"/>
          <a:p>
            <a:pPr algn="ctr"/>
            <a:r>
              <a:rPr lang="en-US"/>
              <a:t>Design goal: give the programmer a few centimeters less rope than required to hang herself</a:t>
            </a:r>
            <a:endParaRPr/>
          </a:p>
        </p:txBody>
      </p:sp>
    </p:spTree>
  </p:cSld>
  <p:timing>
    <p:tnLst>
      <p:par>
        <p:cTn dur="indefinite" id="27" nodeType="tmRoot" restart="never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2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" y="137160"/>
            <a:ext cx="8001000" cy="6309360"/>
          </a:xfrm>
          <a:prstGeom prst="rect">
            <a:avLst/>
          </a:prstGeom>
        </p:spPr>
      </p:pic>
    </p:spTree>
  </p:cSld>
  <p:timing>
    <p:tnLst>
      <p:par>
        <p:cTn dur="indefinite" id="29" nodeType="tmRoot" restart="never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Haskell</a:t>
            </a:r>
            <a:endParaRPr/>
          </a:p>
        </p:txBody>
      </p:sp>
      <p:sp>
        <p:nvSpPr>
          <p:cNvPr id="122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Strong, static, polymorphic type checking and inference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Pure, higher-order language—no side effects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Functional programing for modularity: program composition is function composition</a:t>
            </a:r>
            <a:endParaRPr/>
          </a:p>
        </p:txBody>
      </p:sp>
      <p:sp>
        <p:nvSpPr>
          <p:cNvPr id="123" name="TextShape 3"/>
          <p:cNvSpPr txBox="1"/>
          <p:nvPr/>
        </p:nvSpPr>
        <p:spPr>
          <a:xfrm>
            <a:off x="899280" y="5349240"/>
            <a:ext cx="6690240" cy="85860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i="1" lang="en-US"/>
              <a:t>Why Functional Programming Matters</a:t>
            </a:r>
            <a:r>
              <a:rPr lang="en-US"/>
              <a:t> by John Hughes (1990)</a:t>
            </a:r>
            <a:endParaRPr/>
          </a:p>
        </p:txBody>
      </p:sp>
    </p:spTree>
  </p:cSld>
  <p:timing>
    <p:tnLst>
      <p:par>
        <p:cTn dur="indefinite" id="31" nodeType="tmRoot" restart="never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What if...</a:t>
            </a:r>
            <a:endParaRPr/>
          </a:p>
        </p:txBody>
      </p:sp>
      <p:sp>
        <p:nvSpPr>
          <p:cNvPr id="125" name="TextShape 2"/>
          <p:cNvSpPr txBox="1"/>
          <p:nvPr/>
        </p:nvSpPr>
        <p:spPr>
          <a:xfrm>
            <a:off x="340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GB"/>
              <a:t>Can we have the high-level abstractions and type-safety of functional programming in embedded systems programming?</a:t>
            </a:r>
            <a:endParaRPr/>
          </a:p>
          <a:p>
            <a:r>
              <a:rPr lang="en-GB"/>
              <a:t>Approaches: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Design a new FP-inspired language/compiler from scratch? </a:t>
            </a:r>
            <a:r>
              <a:rPr b="1" lang="en-GB"/>
              <a:t>No</a:t>
            </a:r>
            <a:r>
              <a:rPr lang="en-GB"/>
              <a:t>: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Would take too long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No library support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Take the Haskell compiler and pair it down? </a:t>
            </a:r>
            <a:r>
              <a:rPr b="1" lang="en-GB"/>
              <a:t>No</a:t>
            </a:r>
            <a:r>
              <a:rPr lang="en-GB"/>
              <a:t>: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The runtime system is 50KLOCs of C/C--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And there's little control over memory usage (it's lazy) and it's a hog--”hello world” takes over 1MB</a:t>
            </a:r>
            <a:endParaRPr/>
          </a:p>
        </p:txBody>
      </p:sp>
    </p:spTree>
  </p:cSld>
  <p:timing>
    <p:tnLst>
      <p:par>
        <p:cTn dur="indefinite" id="33" nodeType="tmRoot" restart="never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EDSL</a:t>
            </a:r>
            <a:endParaRPr/>
          </a:p>
        </p:txBody>
      </p:sp>
      <p:sp>
        <p:nvSpPr>
          <p:cNvPr id="127" name="TextShape 2"/>
          <p:cNvSpPr txBox="1"/>
          <p:nvPr/>
        </p:nvSpPr>
        <p:spPr>
          <a:xfrm>
            <a:off x="3708360" y="3749040"/>
            <a:ext cx="4932720" cy="851760"/>
          </a:xfrm>
          <a:prstGeom prst="rect">
            <a:avLst/>
          </a:prstGeom>
        </p:spPr>
        <p:txBody>
          <a:bodyPr bIns="0" lIns="0" rIns="0" tIns="0" wrap="none"/>
          <a:p>
            <a:pPr algn="ctr"/>
            <a:endParaRPr/>
          </a:p>
          <a:p>
            <a:pPr algn="ctr"/>
            <a:r>
              <a:rPr lang="en-GB" sz="2400">
                <a:solidFill>
                  <a:srgbClr val="0000ff"/>
                </a:solidFill>
              </a:rPr>
              <a:t>“</a:t>
            </a:r>
            <a:r>
              <a:rPr lang="en-GB" sz="2400">
                <a:solidFill>
                  <a:srgbClr val="0000ff"/>
                </a:solidFill>
              </a:rPr>
              <a:t>Just” a powerful Haskell library</a:t>
            </a:r>
            <a:endParaRPr/>
          </a:p>
          <a:p>
            <a:pPr algn="ctr"/>
            <a:endParaRPr/>
          </a:p>
        </p:txBody>
      </p:sp>
      <p:sp>
        <p:nvSpPr>
          <p:cNvPr id="128" name="TextShape 3"/>
          <p:cNvSpPr txBox="1"/>
          <p:nvPr/>
        </p:nvSpPr>
        <p:spPr>
          <a:xfrm>
            <a:off x="502920" y="4884120"/>
            <a:ext cx="2853720" cy="60228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/>
              <a:t>Ivory language: 2.5KLOCs</a:t>
            </a:r>
            <a:endParaRPr/>
          </a:p>
          <a:p>
            <a:r>
              <a:rPr lang="en-US"/>
              <a:t>Ivory compiler: 1.2KLOCs</a:t>
            </a:r>
            <a:endParaRPr/>
          </a:p>
        </p:txBody>
      </p:sp>
      <p:sp>
        <p:nvSpPr>
          <p:cNvPr id="129" name="TextShape 4"/>
          <p:cNvSpPr txBox="1"/>
          <p:nvPr/>
        </p:nvSpPr>
        <p:spPr>
          <a:xfrm>
            <a:off x="3749040" y="1318320"/>
            <a:ext cx="4937760" cy="3025080"/>
          </a:xfrm>
          <a:prstGeom prst="rect">
            <a:avLst/>
          </a:prstGeom>
        </p:spPr>
        <p:txBody>
          <a:bodyPr bIns="63360" lIns="108360" rIns="108360" tIns="63360" wrap="none"/>
          <a:p>
            <a:pPr>
              <a:buSzPct val="45000"/>
              <a:buFont typeface="StarSymbol"/>
              <a:buChar char=""/>
            </a:pPr>
            <a:r>
              <a:rPr lang="en-US"/>
              <a:t>Building a programming language is hard!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/>
              <a:t>Get your programming language features for free: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Syntax &amp; Parser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Type Checker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Macro language is type-safe and Turing-complete</a:t>
            </a:r>
            <a:endParaRPr/>
          </a:p>
        </p:txBody>
      </p:sp>
      <p:pic>
        <p:nvPicPr>
          <p:cNvPr descr="" id="13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455840"/>
            <a:ext cx="2845440" cy="3354480"/>
          </a:xfrm>
          <a:prstGeom prst="rect">
            <a:avLst/>
          </a:prstGeom>
        </p:spPr>
      </p:pic>
    </p:spTree>
  </p:cSld>
  <p:timing>
    <p:tnLst>
      <p:par>
        <p:cTn dur="indefinite" id="35" nodeType="tmRoot" restart="never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Compiling and Running Ivory</a:t>
            </a:r>
            <a:endParaRPr/>
          </a:p>
        </p:txBody>
      </p:sp>
      <p:pic>
        <p:nvPicPr>
          <p:cNvPr descr="" id="13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783720" y="2512080"/>
            <a:ext cx="7263000" cy="1922760"/>
          </a:xfrm>
          <a:prstGeom prst="rect">
            <a:avLst/>
          </a:prstGeom>
        </p:spPr>
      </p:pic>
    </p:spTree>
  </p:cSld>
  <p:timing>
    <p:tnLst>
      <p:par>
        <p:cTn dur="indefinite" id="37" nodeType="tmRoot" restart="never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Who's Used EDSLs?</a:t>
            </a:r>
            <a:endParaRPr/>
          </a:p>
        </p:txBody>
      </p:sp>
      <p:sp>
        <p:nvSpPr>
          <p:cNvPr id="134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Eaton: garbage truck controllers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Boeing: component configuration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Ericsson: DSP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Xilinx: FPGA synthesis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Soostone: high-speed trading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...</a:t>
            </a:r>
            <a:endParaRPr/>
          </a:p>
        </p:txBody>
      </p:sp>
    </p:spTree>
  </p:cSld>
  <p:timing>
    <p:tnLst>
      <p:par>
        <p:cTn dur="indefinite" id="39" nodeType="tmRoot" restart="never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Ivory Example</a:t>
            </a:r>
            <a:endParaRPr/>
          </a:p>
        </p:txBody>
      </p:sp>
      <p:sp>
        <p:nvSpPr>
          <p:cNvPr id="136" name="TextShape 2"/>
          <p:cNvSpPr txBox="1"/>
          <p:nvPr/>
        </p:nvSpPr>
        <p:spPr>
          <a:xfrm>
            <a:off x="960120" y="2813400"/>
            <a:ext cx="7543800" cy="1975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400">
                <a:latin typeface="FreeMono"/>
              </a:rPr>
              <a:t>arrayExample :: Def('[ Ref s (Array 4 (Stored Uint8))</a:t>
            </a:r>
            <a:endParaRPr/>
          </a:p>
          <a:p>
            <a:r>
              <a:rPr lang="en-US" sz="1400">
                <a:latin typeface="FreeMono"/>
              </a:rPr>
              <a:t>                     </a:t>
            </a:r>
            <a:r>
              <a:rPr lang="en-US" sz="1400">
                <a:latin typeface="FreeMono"/>
              </a:rPr>
              <a:t>, Uint8</a:t>
            </a:r>
            <a:endParaRPr/>
          </a:p>
          <a:p>
            <a:r>
              <a:rPr lang="en-US" sz="1400">
                <a:latin typeface="FreeMono"/>
              </a:rPr>
              <a:t>                     </a:t>
            </a:r>
            <a:r>
              <a:rPr lang="en-US" sz="1400">
                <a:latin typeface="FreeMono"/>
              </a:rPr>
              <a:t>] :-&gt; ())</a:t>
            </a:r>
            <a:endParaRPr/>
          </a:p>
          <a:p>
            <a:r>
              <a:rPr lang="en-US" sz="1400">
                <a:latin typeface="FreeMono"/>
              </a:rPr>
              <a:t>arrayExample = proc "arrayExample"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$ \arr x -&gt; body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$ arrayMap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$ \ix -&gt; do</a:t>
            </a:r>
            <a:endParaRPr/>
          </a:p>
          <a:p>
            <a:r>
              <a:rPr lang="en-US" sz="1400">
                <a:latin typeface="FreeMono"/>
              </a:rPr>
              <a:t>      </a:t>
            </a:r>
            <a:r>
              <a:rPr lang="en-US" sz="1400">
                <a:latin typeface="FreeMono"/>
              </a:rPr>
              <a:t>v &lt;- deref (arr ! ix)</a:t>
            </a:r>
            <a:endParaRPr/>
          </a:p>
          <a:p>
            <a:r>
              <a:rPr lang="en-US" sz="1400">
                <a:latin typeface="FreeMono"/>
              </a:rPr>
              <a:t>      </a:t>
            </a:r>
            <a:r>
              <a:rPr lang="en-US" sz="1400">
                <a:latin typeface="FreeMono"/>
              </a:rPr>
              <a:t>store (arr ! ix) (v + x)</a:t>
            </a:r>
            <a:endParaRPr/>
          </a:p>
        </p:txBody>
      </p:sp>
      <p:sp>
        <p:nvSpPr>
          <p:cNvPr id="137" name="TextShape 3"/>
          <p:cNvSpPr txBox="1"/>
          <p:nvPr/>
        </p:nvSpPr>
        <p:spPr>
          <a:xfrm>
            <a:off x="137160" y="2148840"/>
            <a:ext cx="4790880" cy="346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/>
              <a:t>Loop over an array adding </a:t>
            </a:r>
            <a:r>
              <a:rPr lang="en-US">
                <a:latin typeface="FreeMono"/>
              </a:rPr>
              <a:t>x</a:t>
            </a:r>
            <a:r>
              <a:rPr lang="en-US"/>
              <a:t> to each element:</a:t>
            </a:r>
            <a:endParaRPr/>
          </a:p>
        </p:txBody>
      </p:sp>
      <p:sp>
        <p:nvSpPr>
          <p:cNvPr id="138" name="Freeform 4"/>
          <p:cNvSpPr/>
          <p:nvPr/>
        </p:nvSpPr>
        <p:spPr>
          <a:xfrm>
            <a:off x="6304680" y="2566440"/>
            <a:ext cx="840960" cy="862920"/>
          </a:xfrm>
          <a:custGeom>
            <a:avLst/>
            <a:gdLst/>
            <a:ahLst/>
            <a:rect b="b" l="0" r="r" t="0"/>
            <a:pathLst>
              <a:path h="2397" w="2336">
                <a:moveTo>
                  <a:pt x="747" y="0"/>
                </a:moveTo>
                <a:cubicBezTo>
                  <a:pt x="1012" y="158"/>
                  <a:pt x="1782" y="100"/>
                  <a:pt x="1526" y="498"/>
                </a:cubicBezTo>
                <a:cubicBezTo>
                  <a:pt x="1147" y="1088"/>
                  <a:pt x="2335" y="895"/>
                  <a:pt x="1463" y="1213"/>
                </a:cubicBezTo>
                <a:cubicBezTo>
                  <a:pt x="945" y="1402"/>
                  <a:pt x="1946" y="1842"/>
                  <a:pt x="1557" y="2147"/>
                </a:cubicBezTo>
                <a:cubicBezTo>
                  <a:pt x="1295" y="2352"/>
                  <a:pt x="926" y="2367"/>
                  <a:pt x="592" y="2395"/>
                </a:cubicBezTo>
                <a:lnTo>
                  <a:pt x="249" y="2396"/>
                </a:lnTo>
                <a:lnTo>
                  <a:pt x="0" y="2396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39" name="TextShape 5"/>
          <p:cNvSpPr txBox="1"/>
          <p:nvPr/>
        </p:nvSpPr>
        <p:spPr>
          <a:xfrm>
            <a:off x="6886080" y="2697480"/>
            <a:ext cx="2120760" cy="65700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Type automatically</a:t>
            </a:r>
            <a:endParaRPr/>
          </a:p>
          <a:p>
            <a:r>
              <a:rPr lang="en-US"/>
              <a:t>inferred</a:t>
            </a:r>
            <a:endParaRPr/>
          </a:p>
        </p:txBody>
      </p:sp>
      <p:sp>
        <p:nvSpPr>
          <p:cNvPr id="140" name="Freeform 6"/>
          <p:cNvSpPr/>
          <p:nvPr/>
        </p:nvSpPr>
        <p:spPr>
          <a:xfrm>
            <a:off x="3496320" y="3070440"/>
            <a:ext cx="695160" cy="35280"/>
          </a:xfrm>
          <a:custGeom>
            <a:avLst/>
            <a:gdLst/>
            <a:ahLst/>
            <a:rect b="b" l="0" r="r" t="0"/>
            <a:pathLst>
              <a:path h="98" w="1931">
                <a:moveTo>
                  <a:pt x="0" y="0"/>
                </a:moveTo>
                <a:cubicBezTo>
                  <a:pt x="329" y="59"/>
                  <a:pt x="665" y="43"/>
                  <a:pt x="996" y="31"/>
                </a:cubicBezTo>
                <a:cubicBezTo>
                  <a:pt x="1310" y="19"/>
                  <a:pt x="1616" y="97"/>
                  <a:pt x="1930" y="62"/>
                </a:cubicBezTo>
                <a:lnTo>
                  <a:pt x="1930" y="62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1" name="Freeform 7"/>
          <p:cNvSpPr/>
          <p:nvPr/>
        </p:nvSpPr>
        <p:spPr>
          <a:xfrm>
            <a:off x="4269600" y="3045960"/>
            <a:ext cx="728640" cy="58320"/>
          </a:xfrm>
          <a:custGeom>
            <a:avLst/>
            <a:gdLst/>
            <a:ahLst/>
            <a:rect b="b" l="0" r="r" t="0"/>
            <a:pathLst>
              <a:path h="162" w="2024">
                <a:moveTo>
                  <a:pt x="0" y="130"/>
                </a:moveTo>
                <a:cubicBezTo>
                  <a:pt x="383" y="0"/>
                  <a:pt x="788" y="97"/>
                  <a:pt x="1183" y="68"/>
                </a:cubicBezTo>
                <a:lnTo>
                  <a:pt x="1494" y="67"/>
                </a:lnTo>
                <a:lnTo>
                  <a:pt x="1836" y="99"/>
                </a:lnTo>
                <a:lnTo>
                  <a:pt x="2023" y="161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2" name="Freeform 8"/>
          <p:cNvSpPr/>
          <p:nvPr/>
        </p:nvSpPr>
        <p:spPr>
          <a:xfrm>
            <a:off x="5199480" y="3070440"/>
            <a:ext cx="1334160" cy="31680"/>
          </a:xfrm>
          <a:custGeom>
            <a:avLst/>
            <a:gdLst/>
            <a:ahLst/>
            <a:rect b="b" l="0" r="r" t="0"/>
            <a:pathLst>
              <a:path h="88" w="3706">
                <a:moveTo>
                  <a:pt x="0" y="62"/>
                </a:moveTo>
                <a:cubicBezTo>
                  <a:pt x="332" y="62"/>
                  <a:pt x="663" y="62"/>
                  <a:pt x="996" y="62"/>
                </a:cubicBezTo>
                <a:cubicBezTo>
                  <a:pt x="1327" y="62"/>
                  <a:pt x="1661" y="67"/>
                  <a:pt x="1993" y="62"/>
                </a:cubicBezTo>
                <a:cubicBezTo>
                  <a:pt x="2304" y="57"/>
                  <a:pt x="2617" y="87"/>
                  <a:pt x="2926" y="31"/>
                </a:cubicBezTo>
                <a:lnTo>
                  <a:pt x="3238" y="0"/>
                </a:lnTo>
                <a:lnTo>
                  <a:pt x="3549" y="0"/>
                </a:lnTo>
                <a:lnTo>
                  <a:pt x="3705" y="62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3" name="Freeform 9"/>
          <p:cNvSpPr/>
          <p:nvPr/>
        </p:nvSpPr>
        <p:spPr>
          <a:xfrm>
            <a:off x="3507480" y="3250440"/>
            <a:ext cx="650520" cy="32400"/>
          </a:xfrm>
          <a:custGeom>
            <a:avLst/>
            <a:gdLst/>
            <a:ahLst/>
            <a:rect b="b" l="0" r="r" t="0"/>
            <a:pathLst>
              <a:path h="90" w="1807">
                <a:moveTo>
                  <a:pt x="0" y="26"/>
                </a:moveTo>
                <a:cubicBezTo>
                  <a:pt x="332" y="35"/>
                  <a:pt x="666" y="0"/>
                  <a:pt x="996" y="58"/>
                </a:cubicBezTo>
                <a:lnTo>
                  <a:pt x="1307" y="58"/>
                </a:lnTo>
                <a:lnTo>
                  <a:pt x="1619" y="89"/>
                </a:lnTo>
                <a:lnTo>
                  <a:pt x="1806" y="89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4" name="Freeform 10"/>
          <p:cNvSpPr/>
          <p:nvPr/>
        </p:nvSpPr>
        <p:spPr>
          <a:xfrm>
            <a:off x="3522960" y="3429000"/>
            <a:ext cx="683640" cy="20160"/>
          </a:xfrm>
          <a:custGeom>
            <a:avLst/>
            <a:gdLst/>
            <a:ahLst/>
            <a:rect b="b" l="0" r="r" t="0"/>
            <a:pathLst>
              <a:path h="56" w="1899">
                <a:moveTo>
                  <a:pt x="0" y="0"/>
                </a:moveTo>
                <a:cubicBezTo>
                  <a:pt x="329" y="55"/>
                  <a:pt x="663" y="22"/>
                  <a:pt x="996" y="31"/>
                </a:cubicBezTo>
                <a:lnTo>
                  <a:pt x="1307" y="31"/>
                </a:lnTo>
                <a:lnTo>
                  <a:pt x="1618" y="31"/>
                </a:lnTo>
                <a:lnTo>
                  <a:pt x="1898" y="31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5" name="Freeform 11"/>
          <p:cNvSpPr/>
          <p:nvPr/>
        </p:nvSpPr>
        <p:spPr>
          <a:xfrm>
            <a:off x="1479240" y="3740760"/>
            <a:ext cx="829440" cy="100440"/>
          </a:xfrm>
          <a:custGeom>
            <a:avLst/>
            <a:gdLst/>
            <a:ahLst/>
            <a:rect b="b" l="0" r="r" t="0"/>
            <a:pathLst>
              <a:path h="279" w="2304">
                <a:moveTo>
                  <a:pt x="0" y="68"/>
                </a:moveTo>
                <a:cubicBezTo>
                  <a:pt x="329" y="134"/>
                  <a:pt x="686" y="0"/>
                  <a:pt x="996" y="130"/>
                </a:cubicBezTo>
                <a:cubicBezTo>
                  <a:pt x="1349" y="278"/>
                  <a:pt x="1601" y="1"/>
                  <a:pt x="1930" y="68"/>
                </a:cubicBezTo>
                <a:lnTo>
                  <a:pt x="2241" y="68"/>
                </a:lnTo>
                <a:lnTo>
                  <a:pt x="2303" y="99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6" name="Freeform 12"/>
          <p:cNvSpPr/>
          <p:nvPr/>
        </p:nvSpPr>
        <p:spPr>
          <a:xfrm>
            <a:off x="2252520" y="4297320"/>
            <a:ext cx="1737360" cy="36720"/>
          </a:xfrm>
          <a:custGeom>
            <a:avLst/>
            <a:gdLst/>
            <a:ahLst/>
            <a:rect b="b" l="0" r="r" t="0"/>
            <a:pathLst>
              <a:path h="102" w="4826">
                <a:moveTo>
                  <a:pt x="0" y="47"/>
                </a:moveTo>
                <a:cubicBezTo>
                  <a:pt x="311" y="57"/>
                  <a:pt x="620" y="55"/>
                  <a:pt x="934" y="78"/>
                </a:cubicBezTo>
                <a:cubicBezTo>
                  <a:pt x="1254" y="101"/>
                  <a:pt x="1576" y="74"/>
                  <a:pt x="1899" y="47"/>
                </a:cubicBezTo>
                <a:cubicBezTo>
                  <a:pt x="2218" y="20"/>
                  <a:pt x="2542" y="47"/>
                  <a:pt x="2864" y="47"/>
                </a:cubicBezTo>
                <a:cubicBezTo>
                  <a:pt x="3185" y="47"/>
                  <a:pt x="3508" y="70"/>
                  <a:pt x="3829" y="47"/>
                </a:cubicBezTo>
                <a:cubicBezTo>
                  <a:pt x="4139" y="25"/>
                  <a:pt x="4453" y="0"/>
                  <a:pt x="4762" y="47"/>
                </a:cubicBezTo>
                <a:lnTo>
                  <a:pt x="4825" y="78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7" name="TextShape 13"/>
          <p:cNvSpPr txBox="1"/>
          <p:nvPr/>
        </p:nvSpPr>
        <p:spPr>
          <a:xfrm>
            <a:off x="4162680" y="3896640"/>
            <a:ext cx="378792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>
                <a:solidFill>
                  <a:srgbClr val="0000ff"/>
                </a:solidFill>
              </a:rPr>
              <a:t>Guaranteed</a:t>
            </a:r>
            <a:r>
              <a:rPr lang="en-US"/>
              <a:t> dereference </a:t>
            </a:r>
            <a:r>
              <a:rPr lang="en-US">
                <a:latin typeface="FreeMono"/>
              </a:rPr>
              <a:t>arr</a:t>
            </a:r>
            <a:r>
              <a:rPr lang="en-US"/>
              <a:t> at </a:t>
            </a:r>
            <a:r>
              <a:rPr lang="en-US">
                <a:latin typeface="FreeMono"/>
              </a:rPr>
              <a:t>ix</a:t>
            </a:r>
            <a:endParaRPr/>
          </a:p>
        </p:txBody>
      </p:sp>
      <p:sp>
        <p:nvSpPr>
          <p:cNvPr id="148" name="Freeform 14"/>
          <p:cNvSpPr/>
          <p:nvPr/>
        </p:nvSpPr>
        <p:spPr>
          <a:xfrm>
            <a:off x="1748160" y="4491000"/>
            <a:ext cx="2555280" cy="93960"/>
          </a:xfrm>
          <a:custGeom>
            <a:avLst/>
            <a:gdLst/>
            <a:ahLst/>
            <a:rect b="b" l="0" r="r" t="0"/>
            <a:pathLst>
              <a:path h="261" w="7098">
                <a:moveTo>
                  <a:pt x="0" y="194"/>
                </a:moveTo>
                <a:cubicBezTo>
                  <a:pt x="340" y="148"/>
                  <a:pt x="685" y="169"/>
                  <a:pt x="1027" y="194"/>
                </a:cubicBezTo>
                <a:cubicBezTo>
                  <a:pt x="1347" y="217"/>
                  <a:pt x="1671" y="196"/>
                  <a:pt x="1992" y="194"/>
                </a:cubicBezTo>
                <a:cubicBezTo>
                  <a:pt x="2356" y="192"/>
                  <a:pt x="2714" y="114"/>
                  <a:pt x="3082" y="131"/>
                </a:cubicBezTo>
                <a:cubicBezTo>
                  <a:pt x="3402" y="147"/>
                  <a:pt x="3727" y="163"/>
                  <a:pt x="4047" y="131"/>
                </a:cubicBezTo>
                <a:cubicBezTo>
                  <a:pt x="4401" y="97"/>
                  <a:pt x="4750" y="101"/>
                  <a:pt x="5105" y="69"/>
                </a:cubicBezTo>
                <a:cubicBezTo>
                  <a:pt x="5414" y="43"/>
                  <a:pt x="5700" y="0"/>
                  <a:pt x="6039" y="101"/>
                </a:cubicBezTo>
                <a:cubicBezTo>
                  <a:pt x="6354" y="194"/>
                  <a:pt x="6672" y="260"/>
                  <a:pt x="7004" y="194"/>
                </a:cubicBezTo>
                <a:lnTo>
                  <a:pt x="7097" y="194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49" name="TextShape 15"/>
          <p:cNvSpPr txBox="1"/>
          <p:nvPr/>
        </p:nvSpPr>
        <p:spPr>
          <a:xfrm>
            <a:off x="4480560" y="4308120"/>
            <a:ext cx="245592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Store </a:t>
            </a:r>
            <a:r>
              <a:rPr lang="en-US">
                <a:latin typeface="FreeMono"/>
              </a:rPr>
              <a:t>v+x</a:t>
            </a:r>
            <a:r>
              <a:rPr lang="en-US"/>
              <a:t> at index </a:t>
            </a:r>
            <a:r>
              <a:rPr lang="en-US">
                <a:latin typeface="FreeMono"/>
              </a:rPr>
              <a:t>ix</a:t>
            </a:r>
            <a:endParaRPr/>
          </a:p>
        </p:txBody>
      </p:sp>
      <p:sp>
        <p:nvSpPr>
          <p:cNvPr id="150" name="TextShape 16"/>
          <p:cNvSpPr txBox="1"/>
          <p:nvPr/>
        </p:nvSpPr>
        <p:spPr>
          <a:xfrm>
            <a:off x="2560320" y="3668040"/>
            <a:ext cx="376956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>
                <a:solidFill>
                  <a:srgbClr val="0000ff"/>
                </a:solidFill>
              </a:rPr>
              <a:t>Map</a:t>
            </a:r>
            <a:r>
              <a:rPr lang="en-US"/>
              <a:t> over the elements of the array</a:t>
            </a:r>
            <a:endParaRPr/>
          </a:p>
        </p:txBody>
      </p:sp>
      <p:sp>
        <p:nvSpPr>
          <p:cNvPr id="151" name="Freeform 17"/>
          <p:cNvSpPr/>
          <p:nvPr/>
        </p:nvSpPr>
        <p:spPr>
          <a:xfrm>
            <a:off x="1479240" y="3955680"/>
            <a:ext cx="919080" cy="360"/>
          </a:xfrm>
          <a:custGeom>
            <a:avLst/>
            <a:gdLst/>
            <a:ahLst/>
            <a:rect b="b" l="0" r="r" t="0"/>
            <a:pathLst>
              <a:path h="1" w="2553">
                <a:moveTo>
                  <a:pt x="0" y="0"/>
                </a:moveTo>
                <a:cubicBezTo>
                  <a:pt x="352" y="0"/>
                  <a:pt x="706" y="0"/>
                  <a:pt x="1058" y="0"/>
                </a:cubicBezTo>
                <a:cubicBezTo>
                  <a:pt x="1369" y="0"/>
                  <a:pt x="1680" y="0"/>
                  <a:pt x="1992" y="0"/>
                </a:cubicBezTo>
                <a:lnTo>
                  <a:pt x="2303" y="0"/>
                </a:lnTo>
                <a:lnTo>
                  <a:pt x="2552" y="0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</p:spTree>
  </p:cSld>
  <p:timing>
    <p:tnLst>
      <p:par>
        <p:cTn dur="indefinite" id="41" nodeType="tmRoot" restart="never">
          <p:childTnLst>
            <p:seq>
              <p:cTn id="42" nodeType="mainSeq">
                <p:childTnLst>
                  <p:par>
                    <p:cTn fill="freeze" id="43">
                      <p:stCondLst>
                        <p:cond delay="indefinite"/>
                      </p:stCondLst>
                      <p:childTnLst>
                        <p:par>
                          <p:cTn fill="freeze" id="44">
                            <p:stCondLst>
                              <p:cond delay="0"/>
                            </p:stCondLst>
                            <p:childTnLst>
                              <p:par>
                                <p:cTn fill="hold" id="4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7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8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51">
                      <p:stCondLst>
                        <p:cond delay="indefinite"/>
                      </p:stCondLst>
                      <p:childTnLst>
                        <p:par>
                          <p:cTn fill="freeze" id="52">
                            <p:stCondLst>
                              <p:cond delay="0"/>
                            </p:stCondLst>
                            <p:childTnLst>
                              <p:par>
                                <p:cTn fill="hold" id="53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54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56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57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59">
                      <p:stCondLst>
                        <p:cond delay="indefinite"/>
                      </p:stCondLst>
                      <p:childTnLst>
                        <p:par>
                          <p:cTn fill="freeze" id="60">
                            <p:stCondLst>
                              <p:cond delay="0"/>
                            </p:stCondLst>
                            <p:childTnLst>
                              <p:par>
                                <p:cTn fill="hold" id="6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63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64">
                      <p:stCondLst>
                        <p:cond delay="indefinite"/>
                      </p:stCondLst>
                      <p:childTnLst>
                        <p:par>
                          <p:cTn fill="freeze" id="65">
                            <p:stCondLst>
                              <p:cond delay="0"/>
                            </p:stCondLst>
                            <p:childTnLst>
                              <p:par>
                                <p:cTn fill="hold" id="6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67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69">
                      <p:stCondLst>
                        <p:cond delay="indefinite"/>
                      </p:stCondLst>
                      <p:childTnLst>
                        <p:par>
                          <p:cTn fill="freeze" id="70">
                            <p:stCondLst>
                              <p:cond delay="0"/>
                            </p:stCondLst>
                            <p:childTnLst>
                              <p:par>
                                <p:cTn fill="hold" id="7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73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74">
                      <p:stCondLst>
                        <p:cond delay="indefinite"/>
                      </p:stCondLst>
                      <p:childTnLst>
                        <p:par>
                          <p:cTn fill="freeze" id="75">
                            <p:stCondLst>
                              <p:cond delay="0"/>
                            </p:stCondLst>
                            <p:childTnLst>
                              <p:par>
                                <p:cTn fill="hold" id="7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77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79">
                      <p:stCondLst>
                        <p:cond delay="indefinite"/>
                      </p:stCondLst>
                      <p:childTnLst>
                        <p:par>
                          <p:cTn fill="freeze" id="80">
                            <p:stCondLst>
                              <p:cond delay="0"/>
                            </p:stCondLst>
                            <p:childTnLst>
                              <p:par>
                                <p:cTn fill="hold" id="8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83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84">
                      <p:stCondLst>
                        <p:cond delay="indefinite"/>
                      </p:stCondLst>
                      <p:childTnLst>
                        <p:par>
                          <p:cTn fill="freeze" id="85">
                            <p:stCondLst>
                              <p:cond delay="0"/>
                            </p:stCondLst>
                            <p:childTnLst>
                              <p:par>
                                <p:cTn fill="hold" id="8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87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89">
                      <p:stCondLst>
                        <p:cond delay="indefinite"/>
                      </p:stCondLst>
                      <p:childTnLst>
                        <p:par>
                          <p:cTn fill="freeze" id="90">
                            <p:stCondLst>
                              <p:cond delay="0"/>
                            </p:stCondLst>
                            <p:childTnLst>
                              <p:par>
                                <p:cTn fill="hold" id="9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93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94">
                      <p:stCondLst>
                        <p:cond delay="indefinite"/>
                      </p:stCondLst>
                      <p:childTnLst>
                        <p:par>
                          <p:cTn fill="freeze" id="95">
                            <p:stCondLst>
                              <p:cond delay="0"/>
                            </p:stCondLst>
                            <p:childTnLst>
                              <p:par>
                                <p:cTn fill="hold" id="9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97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99">
                      <p:stCondLst>
                        <p:cond delay="indefinite"/>
                      </p:stCondLst>
                      <p:childTnLst>
                        <p:par>
                          <p:cTn fill="freeze" id="100">
                            <p:stCondLst>
                              <p:cond delay="0"/>
                            </p:stCondLst>
                            <p:childTnLst>
                              <p:par>
                                <p:cTn fill="hold" id="10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03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04">
                      <p:stCondLst>
                        <p:cond delay="indefinite"/>
                      </p:stCondLst>
                      <p:childTnLst>
                        <p:par>
                          <p:cTn fill="freeze" id="105">
                            <p:stCondLst>
                              <p:cond delay="0"/>
                            </p:stCondLst>
                            <p:childTnLst>
                              <p:par>
                                <p:cTn fill="hold" id="10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07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0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09">
                      <p:stCondLst>
                        <p:cond delay="indefinite"/>
                      </p:stCondLst>
                      <p:childTnLst>
                        <p:par>
                          <p:cTn fill="freeze" id="110">
                            <p:stCondLst>
                              <p:cond delay="0"/>
                            </p:stCondLst>
                            <p:childTnLst>
                              <p:par>
                                <p:cTn fill="hold" id="11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13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14">
                      <p:stCondLst>
                        <p:cond delay="indefinite"/>
                      </p:stCondLst>
                      <p:childTnLst>
                        <p:par>
                          <p:cTn fill="freeze" id="115">
                            <p:stCondLst>
                              <p:cond delay="0"/>
                            </p:stCondLst>
                            <p:childTnLst>
                              <p:par>
                                <p:cTn fill="hold" id="11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17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19">
                      <p:stCondLst>
                        <p:cond delay="indefinite"/>
                      </p:stCondLst>
                      <p:childTnLst>
                        <p:par>
                          <p:cTn fill="freeze" id="120">
                            <p:stCondLst>
                              <p:cond delay="0"/>
                            </p:stCondLst>
                            <p:childTnLst>
                              <p:par>
                                <p:cTn fill="hold" id="12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23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24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26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27">
                      <p:stCondLst>
                        <p:cond delay="indefinite"/>
                      </p:stCondLst>
                      <p:childTnLst>
                        <p:par>
                          <p:cTn fill="freeze" id="128">
                            <p:stCondLst>
                              <p:cond delay="0"/>
                            </p:stCondLst>
                            <p:childTnLst>
                              <p:par>
                                <p:cTn fill="hold" id="129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3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3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32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33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35">
                      <p:stCondLst>
                        <p:cond delay="indefinite"/>
                      </p:stCondLst>
                      <p:childTnLst>
                        <p:par>
                          <p:cTn fill="freeze" id="136">
                            <p:stCondLst>
                              <p:cond delay="0"/>
                            </p:stCondLst>
                            <p:childTnLst>
                              <p:par>
                                <p:cTn fill="hold" id="137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39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40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42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43">
                      <p:stCondLst>
                        <p:cond delay="indefinite"/>
                      </p:stCondLst>
                      <p:childTnLst>
                        <p:par>
                          <p:cTn fill="freeze" id="144">
                            <p:stCondLst>
                              <p:cond delay="0"/>
                            </p:stCondLst>
                            <p:childTnLst>
                              <p:par>
                                <p:cTn fill="hold" id="145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46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48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49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50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51">
                      <p:stCondLst>
                        <p:cond delay="indefinite"/>
                      </p:stCondLst>
                      <p:childTnLst>
                        <p:par>
                          <p:cTn fill="freeze" id="152">
                            <p:stCondLst>
                              <p:cond delay="0"/>
                            </p:stCondLst>
                            <p:childTnLst>
                              <p:par>
                                <p:cTn fill="hold" id="153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55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56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58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59">
                      <p:stCondLst>
                        <p:cond delay="indefinite"/>
                      </p:stCondLst>
                      <p:childTnLst>
                        <p:par>
                          <p:cTn fill="freeze" id="160">
                            <p:stCondLst>
                              <p:cond delay="0"/>
                            </p:stCondLst>
                            <p:childTnLst>
                              <p:par>
                                <p:cTn fill="hold" id="161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62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63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64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165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The Problem</a:t>
            </a:r>
            <a:endParaRPr/>
          </a:p>
        </p:txBody>
      </p:sp>
      <p:pic>
        <p:nvPicPr>
          <p:cNvPr descr="" id="8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960120" y="1005840"/>
            <a:ext cx="7360920" cy="4682160"/>
          </a:xfrm>
          <a:prstGeom prst="rect">
            <a:avLst/>
          </a:prstGeom>
        </p:spPr>
      </p:pic>
      <p:sp>
        <p:nvSpPr>
          <p:cNvPr id="85" name="TextShape 2"/>
          <p:cNvSpPr txBox="1"/>
          <p:nvPr/>
        </p:nvSpPr>
        <p:spPr>
          <a:xfrm>
            <a:off x="3383280" y="6080760"/>
            <a:ext cx="3891600" cy="23220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000"/>
              <a:t>src: Kathleen Fisher, http://www.cyber.umd.edu/events/symposium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Haskell as Type-Safe Macro Language</a:t>
            </a:r>
            <a:endParaRPr/>
          </a:p>
        </p:txBody>
      </p:sp>
      <p:sp>
        <p:nvSpPr>
          <p:cNvPr id="153" name="TextShape 2"/>
          <p:cNvSpPr txBox="1"/>
          <p:nvPr/>
        </p:nvSpPr>
        <p:spPr>
          <a:xfrm>
            <a:off x="365760" y="3833280"/>
            <a:ext cx="8138160" cy="15159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400">
                <a:latin typeface="FreeMono"/>
              </a:rPr>
              <a:t>arrAdd :: (Num a, SingI len, IvoryStore a)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=&gt; Ref s (Array len (Stored a))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-&gt; a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-&gt; Ix len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-&gt; Ivory eff ()</a:t>
            </a:r>
            <a:endParaRPr/>
          </a:p>
          <a:p>
            <a:r>
              <a:rPr lang="en-US" sz="1400">
                <a:latin typeface="FreeMono"/>
              </a:rPr>
              <a:t>arrAdd arr x ix = do                      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v &lt;- deref (arr ! ix)     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store (arr ! ix) (v + x)</a:t>
            </a:r>
            <a:endParaRPr/>
          </a:p>
        </p:txBody>
      </p:sp>
      <p:sp>
        <p:nvSpPr>
          <p:cNvPr id="154" name="TextShape 3"/>
          <p:cNvSpPr txBox="1"/>
          <p:nvPr/>
        </p:nvSpPr>
        <p:spPr>
          <a:xfrm>
            <a:off x="356040" y="1417320"/>
            <a:ext cx="7452360" cy="16941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400">
                <a:latin typeface="FreeMono"/>
              </a:rPr>
              <a:t>arrayExample :: Def('[ Ref s (Array 4 (Stored Uint8))</a:t>
            </a:r>
            <a:endParaRPr/>
          </a:p>
          <a:p>
            <a:r>
              <a:rPr lang="en-US" sz="1400">
                <a:latin typeface="FreeMono"/>
              </a:rPr>
              <a:t>                   </a:t>
            </a:r>
            <a:r>
              <a:rPr lang="en-US" sz="1400">
                <a:latin typeface="FreeMono"/>
              </a:rPr>
              <a:t>, Uint8] :-&gt; ()</a:t>
            </a:r>
            <a:endParaRPr/>
          </a:p>
          <a:p>
            <a:r>
              <a:rPr lang="en-US" sz="1400">
                <a:latin typeface="FreeMono"/>
              </a:rPr>
              <a:t>                   </a:t>
            </a:r>
            <a:r>
              <a:rPr lang="en-US" sz="1400">
                <a:latin typeface="FreeMono"/>
              </a:rPr>
              <a:t>)</a:t>
            </a:r>
            <a:endParaRPr/>
          </a:p>
          <a:p>
            <a:r>
              <a:rPr lang="en-US" sz="1400">
                <a:latin typeface="FreeMono"/>
              </a:rPr>
              <a:t>arrayExample = proc "arrayExample"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$ \arr x -&gt; body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$ arrayMap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solidFill>
                  <a:srgbClr val="000000"/>
                </a:solidFill>
                <a:latin typeface="FreeMono"/>
              </a:rPr>
              <a:t>$ \ix -&gt; do</a:t>
            </a:r>
            <a:endParaRPr/>
          </a:p>
          <a:p>
            <a:r>
              <a:rPr lang="en-US" sz="1400">
                <a:solidFill>
                  <a:srgbClr val="000000"/>
                </a:solidFill>
                <a:latin typeface="FreeMono"/>
              </a:rPr>
              <a:t>      </a:t>
            </a:r>
            <a:r>
              <a:rPr lang="en-US" sz="1400">
                <a:solidFill>
                  <a:srgbClr val="000000"/>
                </a:solidFill>
                <a:latin typeface="FreeMono"/>
              </a:rPr>
              <a:t>v &lt;- deref (arr ! ix)</a:t>
            </a:r>
            <a:endParaRPr/>
          </a:p>
          <a:p>
            <a:r>
              <a:rPr lang="en-US" sz="1400">
                <a:solidFill>
                  <a:srgbClr val="000000"/>
                </a:solidFill>
                <a:latin typeface="FreeMono"/>
              </a:rPr>
              <a:t>      </a:t>
            </a:r>
            <a:r>
              <a:rPr lang="en-US" sz="1400">
                <a:solidFill>
                  <a:srgbClr val="000000"/>
                </a:solidFill>
                <a:latin typeface="FreeMono"/>
              </a:rPr>
              <a:t>store (arr ! ix) (v + x)</a:t>
            </a:r>
            <a:endParaRPr/>
          </a:p>
        </p:txBody>
      </p:sp>
      <p:sp>
        <p:nvSpPr>
          <p:cNvPr id="155" name="TextShape 4"/>
          <p:cNvSpPr txBox="1"/>
          <p:nvPr/>
        </p:nvSpPr>
        <p:spPr>
          <a:xfrm>
            <a:off x="1644480" y="2286000"/>
            <a:ext cx="1729080" cy="32328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 sz="1400">
                <a:solidFill>
                  <a:srgbClr val="000000"/>
                </a:solidFill>
                <a:latin typeface="FreeMono"/>
              </a:rPr>
              <a:t>(arrAdd arr x)</a:t>
            </a:r>
            <a:endParaRPr/>
          </a:p>
        </p:txBody>
      </p:sp>
      <p:sp>
        <p:nvSpPr>
          <p:cNvPr id="156" name="Freeform 5"/>
          <p:cNvSpPr/>
          <p:nvPr/>
        </p:nvSpPr>
        <p:spPr>
          <a:xfrm>
            <a:off x="1961280" y="4268160"/>
            <a:ext cx="997560" cy="45000"/>
          </a:xfrm>
          <a:custGeom>
            <a:avLst/>
            <a:gdLst/>
            <a:ahLst/>
            <a:rect b="b" l="0" r="r" t="0"/>
            <a:pathLst>
              <a:path h="125" w="2771">
                <a:moveTo>
                  <a:pt x="0" y="4"/>
                </a:moveTo>
                <a:cubicBezTo>
                  <a:pt x="332" y="12"/>
                  <a:pt x="664" y="0"/>
                  <a:pt x="996" y="35"/>
                </a:cubicBezTo>
                <a:cubicBezTo>
                  <a:pt x="1316" y="69"/>
                  <a:pt x="1636" y="124"/>
                  <a:pt x="1961" y="97"/>
                </a:cubicBezTo>
                <a:lnTo>
                  <a:pt x="2272" y="97"/>
                </a:lnTo>
                <a:lnTo>
                  <a:pt x="2583" y="97"/>
                </a:lnTo>
                <a:lnTo>
                  <a:pt x="2770" y="97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57" name="TextShape 6"/>
          <p:cNvSpPr txBox="1"/>
          <p:nvPr/>
        </p:nvSpPr>
        <p:spPr>
          <a:xfrm>
            <a:off x="2606040" y="4343400"/>
            <a:ext cx="414756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Can be used for arbitrary-length arrays</a:t>
            </a:r>
            <a:endParaRPr/>
          </a:p>
        </p:txBody>
      </p:sp>
      <p:sp>
        <p:nvSpPr>
          <p:cNvPr id="158" name="TextShape 7"/>
          <p:cNvSpPr txBox="1"/>
          <p:nvPr/>
        </p:nvSpPr>
        <p:spPr>
          <a:xfrm>
            <a:off x="4088880" y="4023360"/>
            <a:ext cx="266472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And arbitrary data-types</a:t>
            </a:r>
            <a:endParaRPr/>
          </a:p>
        </p:txBody>
      </p:sp>
      <p:sp>
        <p:nvSpPr>
          <p:cNvPr id="159" name="TextShape 8"/>
          <p:cNvSpPr txBox="1"/>
          <p:nvPr/>
        </p:nvSpPr>
        <p:spPr>
          <a:xfrm>
            <a:off x="3931920" y="2223360"/>
            <a:ext cx="3428280" cy="65700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Type-safe Haskell function call:</a:t>
            </a:r>
            <a:endParaRPr/>
          </a:p>
          <a:p>
            <a:r>
              <a:rPr lang="en-US"/>
              <a:t>No overhead in generated code</a:t>
            </a:r>
            <a:endParaRPr/>
          </a:p>
        </p:txBody>
      </p:sp>
      <p:sp>
        <p:nvSpPr>
          <p:cNvPr id="160" name="Freeform 9"/>
          <p:cNvSpPr/>
          <p:nvPr/>
        </p:nvSpPr>
        <p:spPr>
          <a:xfrm>
            <a:off x="1826640" y="2559240"/>
            <a:ext cx="1378800" cy="52200"/>
          </a:xfrm>
          <a:custGeom>
            <a:avLst/>
            <a:gdLst/>
            <a:ahLst/>
            <a:rect b="b" l="0" r="r" t="0"/>
            <a:pathLst>
              <a:path h="145" w="3830">
                <a:moveTo>
                  <a:pt x="0" y="50"/>
                </a:moveTo>
                <a:cubicBezTo>
                  <a:pt x="319" y="109"/>
                  <a:pt x="643" y="77"/>
                  <a:pt x="965" y="82"/>
                </a:cubicBezTo>
                <a:cubicBezTo>
                  <a:pt x="1275" y="86"/>
                  <a:pt x="1588" y="64"/>
                  <a:pt x="1899" y="82"/>
                </a:cubicBezTo>
                <a:cubicBezTo>
                  <a:pt x="2244" y="102"/>
                  <a:pt x="2580" y="0"/>
                  <a:pt x="2926" y="50"/>
                </a:cubicBezTo>
                <a:lnTo>
                  <a:pt x="3237" y="50"/>
                </a:lnTo>
                <a:lnTo>
                  <a:pt x="3549" y="144"/>
                </a:lnTo>
                <a:lnTo>
                  <a:pt x="3829" y="144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61" name="Freeform 10"/>
          <p:cNvSpPr/>
          <p:nvPr/>
        </p:nvSpPr>
        <p:spPr>
          <a:xfrm>
            <a:off x="3081600" y="4282560"/>
            <a:ext cx="1031400" cy="37800"/>
          </a:xfrm>
          <a:custGeom>
            <a:avLst/>
            <a:gdLst/>
            <a:ahLst/>
            <a:rect b="b" l="0" r="r" t="0"/>
            <a:pathLst>
              <a:path h="105" w="2865">
                <a:moveTo>
                  <a:pt x="0" y="57"/>
                </a:moveTo>
                <a:cubicBezTo>
                  <a:pt x="319" y="104"/>
                  <a:pt x="643" y="86"/>
                  <a:pt x="965" y="57"/>
                </a:cubicBezTo>
                <a:cubicBezTo>
                  <a:pt x="1284" y="28"/>
                  <a:pt x="1606" y="50"/>
                  <a:pt x="1930" y="26"/>
                </a:cubicBezTo>
                <a:cubicBezTo>
                  <a:pt x="2240" y="3"/>
                  <a:pt x="2554" y="0"/>
                  <a:pt x="2864" y="57"/>
                </a:cubicBezTo>
                <a:lnTo>
                  <a:pt x="2864" y="57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</p:spTree>
  </p:cSld>
  <p:timing>
    <p:tnLst>
      <p:par>
        <p:cTn dur="indefinite" id="167" nodeType="tmRoot" restart="never">
          <p:childTnLst>
            <p:seq>
              <p:cTn id="168" nodeType="mainSeq">
                <p:childTnLst>
                  <p:par>
                    <p:cTn fill="freeze" id="169">
                      <p:stCondLst>
                        <p:cond delay="indefinite"/>
                      </p:stCondLst>
                      <p:childTnLst>
                        <p:par>
                          <p:cTn fill="freeze" id="170">
                            <p:stCondLst>
                              <p:cond delay="0"/>
                            </p:stCondLst>
                            <p:childTnLst>
                              <p:par>
                                <p:cTn fill="freeze" id="171" nodeType="clickEffect" presetClass="emph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freeze" id="172"/>
                                        <p:tgtEl>
                                          <p:spTgt spid="154">
                                            <p:txEl>
                                              <p:pRg end="191" st="17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freeze" id="173" nodeType="withEffect" presetClass="emph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freeze" id="174"/>
                                        <p:tgtEl>
                                          <p:spTgt spid="154">
                                            <p:txEl>
                                              <p:pRg end="219" st="19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freeze" id="175" nodeType="withEffect" presetClass="emph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freeze" id="176"/>
                                        <p:tgtEl>
                                          <p:spTgt spid="154">
                                            <p:txEl>
                                              <p:pRg end="250" st="21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77">
                      <p:stCondLst>
                        <p:cond delay="indefinite"/>
                      </p:stCondLst>
                      <p:childTnLst>
                        <p:par>
                          <p:cTn fill="freeze" id="178">
                            <p:stCondLst>
                              <p:cond delay="0"/>
                            </p:stCondLst>
                            <p:childTnLst>
                              <p:par>
                                <p:cTn fill="hold" id="179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165" st="1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81"/>
                                        <p:tgtEl>
                                          <p:spTgt spid="153">
                                            <p:txEl>
                                              <p:pRg end="165" st="1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82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194" st="16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84"/>
                                        <p:tgtEl>
                                          <p:spTgt spid="153">
                                            <p:txEl>
                                              <p:pRg end="194" st="16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85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221" st="19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87"/>
                                        <p:tgtEl>
                                          <p:spTgt spid="153">
                                            <p:txEl>
                                              <p:pRg end="221" st="19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88">
                      <p:stCondLst>
                        <p:cond delay="indefinite"/>
                      </p:stCondLst>
                      <p:childTnLst>
                        <p:par>
                          <p:cTn fill="freeze" id="189">
                            <p:stCondLst>
                              <p:cond delay="0"/>
                            </p:stCondLst>
                            <p:childTnLst>
                              <p:par>
                                <p:cTn fill="hold" id="190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5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92"/>
                                        <p:tgtEl>
                                          <p:spTgt spid="155">
                                            <p:txEl>
                                              <p:pRg end="15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193">
                      <p:stCondLst>
                        <p:cond delay="indefinite"/>
                      </p:stCondLst>
                      <p:childTnLst>
                        <p:par>
                          <p:cTn fill="freeze" id="194">
                            <p:stCondLst>
                              <p:cond delay="0"/>
                            </p:stCondLst>
                            <p:childTnLst>
                              <p:par>
                                <p:cTn fill="hold" id="19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197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98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01">
                      <p:stCondLst>
                        <p:cond delay="indefinite"/>
                      </p:stCondLst>
                      <p:childTnLst>
                        <p:par>
                          <p:cTn fill="freeze" id="202">
                            <p:stCondLst>
                              <p:cond delay="0"/>
                            </p:stCondLst>
                            <p:childTnLst>
                              <p:par>
                                <p:cTn fill="hold" id="203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04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05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06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07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0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09">
                      <p:stCondLst>
                        <p:cond delay="indefinite"/>
                      </p:stCondLst>
                      <p:childTnLst>
                        <p:par>
                          <p:cTn fill="freeze" id="210">
                            <p:stCondLst>
                              <p:cond delay="0"/>
                            </p:stCondLst>
                            <p:childTnLst>
                              <p:par>
                                <p:cTn fill="hold" id="211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43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13"/>
                                        <p:tgtEl>
                                          <p:spTgt spid="153">
                                            <p:txEl>
                                              <p:pRg end="43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14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79" st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16"/>
                                        <p:tgtEl>
                                          <p:spTgt spid="153">
                                            <p:txEl>
                                              <p:pRg end="79" st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17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88" st="7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19"/>
                                        <p:tgtEl>
                                          <p:spTgt spid="153">
                                            <p:txEl>
                                              <p:pRg end="88" st="7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20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102" st="8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22"/>
                                        <p:tgtEl>
                                          <p:spTgt spid="153">
                                            <p:txEl>
                                              <p:pRg end="102" st="8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23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end="122" st="10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25"/>
                                        <p:tgtEl>
                                          <p:spTgt spid="153">
                                            <p:txEl>
                                              <p:pRg end="122" st="10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26">
                      <p:stCondLst>
                        <p:cond delay="indefinite"/>
                      </p:stCondLst>
                      <p:childTnLst>
                        <p:par>
                          <p:cTn fill="freeze" id="227">
                            <p:stCondLst>
                              <p:cond delay="0"/>
                            </p:stCondLst>
                            <p:childTnLst>
                              <p:par>
                                <p:cTn fill="hold" id="228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3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31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33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34">
                      <p:stCondLst>
                        <p:cond delay="indefinite"/>
                      </p:stCondLst>
                      <p:childTnLst>
                        <p:par>
                          <p:cTn fill="freeze" id="235">
                            <p:stCondLst>
                              <p:cond delay="0"/>
                            </p:stCondLst>
                            <p:childTnLst>
                              <p:par>
                                <p:cTn fill="hold" id="23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37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3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39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4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4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42">
                      <p:stCondLst>
                        <p:cond delay="indefinite"/>
                      </p:stCondLst>
                      <p:childTnLst>
                        <p:par>
                          <p:cTn fill="freeze" id="243">
                            <p:stCondLst>
                              <p:cond delay="0"/>
                            </p:stCondLst>
                            <p:childTnLst>
                              <p:par>
                                <p:cTn fill="hold" id="244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46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47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249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50">
                      <p:stCondLst>
                        <p:cond delay="indefinite"/>
                      </p:stCondLst>
                      <p:childTnLst>
                        <p:par>
                          <p:cTn fill="freeze" id="251">
                            <p:stCondLst>
                              <p:cond delay="0"/>
                            </p:stCondLst>
                            <p:childTnLst>
                              <p:par>
                                <p:cTn fill="hold" id="252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53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54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55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256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57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Macros, Example 2</a:t>
            </a:r>
            <a:endParaRPr/>
          </a:p>
        </p:txBody>
      </p:sp>
      <p:sp>
        <p:nvSpPr>
          <p:cNvPr id="163" name="TextShape 2"/>
          <p:cNvSpPr txBox="1"/>
          <p:nvPr/>
        </p:nvSpPr>
        <p:spPr>
          <a:xfrm>
            <a:off x="304920" y="1374840"/>
            <a:ext cx="8530920" cy="2433240"/>
          </a:xfrm>
          <a:prstGeom prst="rect">
            <a:avLst/>
          </a:prstGeom>
        </p:spPr>
        <p:txBody>
          <a:bodyPr bIns="0" lIns="0" rIns="0" tIns="0" wrap="none"/>
          <a:p>
            <a:r>
              <a:rPr lang="en-GB" sz="1600">
                <a:latin typeface="Courier New"/>
              </a:rPr>
              <a:t>data Cond eff = Cond IBool (Ivory eff ())</a:t>
            </a:r>
            <a:endParaRPr/>
          </a:p>
          <a:p>
            <a:r>
              <a:rPr lang="en-GB" sz="1600">
                <a:latin typeface="Courier New"/>
              </a:rPr>
              <a:t>(==&gt;) = Cond</a:t>
            </a:r>
            <a:endParaRPr/>
          </a:p>
          <a:p>
            <a:r>
              <a:rPr lang="en-GB" sz="1600">
                <a:latin typeface="Courier New"/>
              </a:rPr>
              <a:t>cond [] = return ()</a:t>
            </a:r>
            <a:endParaRPr/>
          </a:p>
          <a:p>
            <a:r>
              <a:rPr lang="en-GB" sz="1600">
                <a:latin typeface="Courier New"/>
              </a:rPr>
              <a:t>cond (Cond b f : cs) = ifte_ b f (cond cs)</a:t>
            </a:r>
            <a:endParaRPr/>
          </a:p>
        </p:txBody>
      </p:sp>
      <p:sp>
        <p:nvSpPr>
          <p:cNvPr id="164" name="TextShape 3"/>
          <p:cNvSpPr txBox="1"/>
          <p:nvPr/>
        </p:nvSpPr>
        <p:spPr>
          <a:xfrm>
            <a:off x="594360" y="4114800"/>
            <a:ext cx="2743200" cy="2433240"/>
          </a:xfrm>
          <a:prstGeom prst="rect">
            <a:avLst/>
          </a:prstGeom>
        </p:spPr>
        <p:txBody>
          <a:bodyPr bIns="0" lIns="0" rIns="0" tIns="0" wrap="none"/>
          <a:p>
            <a:r>
              <a:rPr lang="en-GB">
                <a:latin typeface="Courier New"/>
              </a:rPr>
              <a:t> </a:t>
            </a:r>
            <a:r>
              <a:rPr lang="en-GB">
                <a:latin typeface="Courier New"/>
              </a:rPr>
              <a:t>ifte (x &gt;? 100)</a:t>
            </a:r>
            <a:endParaRPr/>
          </a:p>
          <a:p>
            <a:r>
              <a:rPr lang="en-GB">
                <a:latin typeface="Courier New"/>
              </a:rPr>
              <a:t>  </a:t>
            </a:r>
            <a:r>
              <a:rPr lang="en-GB">
                <a:latin typeface="Courier New"/>
              </a:rPr>
              <a:t>(store result 10)</a:t>
            </a:r>
            <a:endParaRPr/>
          </a:p>
          <a:p>
            <a:r>
              <a:rPr lang="en-GB">
                <a:latin typeface="Courier New"/>
              </a:rPr>
              <a:t>  </a:t>
            </a:r>
            <a:r>
              <a:rPr lang="en-GB">
                <a:latin typeface="Courier New"/>
              </a:rPr>
              <a:t>(ifte (x &gt;? 50)</a:t>
            </a:r>
            <a:endParaRPr/>
          </a:p>
          <a:p>
            <a:r>
              <a:rPr lang="en-GB">
                <a:latin typeface="Courier New"/>
              </a:rPr>
              <a:t>    </a:t>
            </a:r>
            <a:r>
              <a:rPr lang="en-GB">
                <a:latin typeface="Courier New"/>
              </a:rPr>
              <a:t>(store result 5)</a:t>
            </a:r>
            <a:endParaRPr/>
          </a:p>
          <a:p>
            <a:r>
              <a:rPr lang="en-GB">
                <a:latin typeface="Courier New"/>
              </a:rPr>
              <a:t>    </a:t>
            </a:r>
            <a:r>
              <a:rPr lang="en-GB">
                <a:latin typeface="Courier New"/>
              </a:rPr>
              <a:t>(ifte (x &gt;? 0)</a:t>
            </a:r>
            <a:endParaRPr/>
          </a:p>
          <a:p>
            <a:r>
              <a:rPr lang="en-GB">
                <a:latin typeface="Courier New"/>
              </a:rPr>
              <a:t>      </a:t>
            </a:r>
            <a:r>
              <a:rPr lang="en-GB">
                <a:latin typeface="Courier New"/>
              </a:rPr>
              <a:t>(store result 1)</a:t>
            </a:r>
            <a:endParaRPr/>
          </a:p>
          <a:p>
            <a:r>
              <a:rPr lang="en-GB">
                <a:latin typeface="Courier New"/>
              </a:rPr>
              <a:t>      </a:t>
            </a:r>
            <a:r>
              <a:rPr lang="en-GB">
                <a:latin typeface="Courier New"/>
              </a:rPr>
              <a:t>(store result 0)))</a:t>
            </a:r>
            <a:endParaRPr/>
          </a:p>
          <a:p>
            <a:endParaRPr/>
          </a:p>
        </p:txBody>
      </p:sp>
      <p:sp>
        <p:nvSpPr>
          <p:cNvPr id="165" name="TextShape 4"/>
          <p:cNvSpPr txBox="1"/>
          <p:nvPr/>
        </p:nvSpPr>
        <p:spPr>
          <a:xfrm>
            <a:off x="3703320" y="4023360"/>
            <a:ext cx="4846320" cy="1783080"/>
          </a:xfrm>
          <a:prstGeom prst="rect">
            <a:avLst/>
          </a:prstGeom>
        </p:spPr>
        <p:txBody>
          <a:bodyPr bIns="63360" lIns="108360" rIns="108360" tIns="63360" wrap="none"/>
          <a:p>
            <a:r>
              <a:rPr lang="en-US">
                <a:latin typeface="Courier New"/>
              </a:rPr>
              <a:t>cond</a:t>
            </a:r>
            <a:endParaRPr/>
          </a:p>
          <a:p>
            <a:r>
              <a:rPr lang="en-US">
                <a:latin typeface="Courier New"/>
              </a:rPr>
              <a:t>  </a:t>
            </a:r>
            <a:r>
              <a:rPr lang="en-US">
                <a:latin typeface="Courier New"/>
              </a:rPr>
              <a:t>[ x &gt;? 100 ==&gt; store result 10</a:t>
            </a:r>
            <a:endParaRPr/>
          </a:p>
          <a:p>
            <a:r>
              <a:rPr lang="en-US">
                <a:latin typeface="Courier New"/>
              </a:rPr>
              <a:t>  </a:t>
            </a:r>
            <a:r>
              <a:rPr lang="en-US">
                <a:latin typeface="Courier New"/>
              </a:rPr>
              <a:t>, x &gt;? 50  ==&gt; store result 5</a:t>
            </a:r>
            <a:endParaRPr/>
          </a:p>
          <a:p>
            <a:r>
              <a:rPr lang="en-US">
                <a:latin typeface="Courier New"/>
              </a:rPr>
              <a:t>  </a:t>
            </a:r>
            <a:r>
              <a:rPr lang="en-US">
                <a:latin typeface="Courier New"/>
              </a:rPr>
              <a:t>, x &gt;? 0   ==&gt; store result 1</a:t>
            </a:r>
            <a:endParaRPr/>
          </a:p>
          <a:p>
            <a:r>
              <a:rPr lang="en-US">
                <a:latin typeface="Courier New"/>
              </a:rPr>
              <a:t>  </a:t>
            </a:r>
            <a:r>
              <a:rPr lang="en-US">
                <a:latin typeface="Courier New"/>
              </a:rPr>
              <a:t>, true     ==&gt; store result 0</a:t>
            </a:r>
            <a:endParaRPr/>
          </a:p>
          <a:p>
            <a:r>
              <a:rPr lang="en-US">
                <a:latin typeface="Courier New"/>
              </a:rPr>
              <a:t>  </a:t>
            </a:r>
            <a:r>
              <a:rPr lang="en-US">
                <a:latin typeface="Courier New"/>
              </a:rPr>
              <a:t>]</a:t>
            </a:r>
            <a:endParaRPr/>
          </a:p>
        </p:txBody>
      </p:sp>
      <p:sp>
        <p:nvSpPr>
          <p:cNvPr id="166" name="Line 5"/>
          <p:cNvSpPr/>
          <p:nvPr/>
        </p:nvSpPr>
        <p:spPr>
          <a:xfrm>
            <a:off x="137160" y="3520440"/>
            <a:ext cx="8138160" cy="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</p:sp>
      <p:sp>
        <p:nvSpPr>
          <p:cNvPr id="167" name="Line 6"/>
          <p:cNvSpPr/>
          <p:nvPr/>
        </p:nvSpPr>
        <p:spPr>
          <a:xfrm>
            <a:off x="3566160" y="3749040"/>
            <a:ext cx="0" cy="2331720"/>
          </a:xfrm>
          <a:prstGeom prst="line">
            <a:avLst/>
          </a:prstGeom>
          <a:ln w="36720">
            <a:solidFill>
              <a:srgbClr val="000000"/>
            </a:solidFill>
            <a:round/>
          </a:ln>
        </p:spPr>
      </p:sp>
    </p:spTree>
  </p:cSld>
  <p:timing>
    <p:tnLst>
      <p:par>
        <p:cTn dur="indefinite" id="258" nodeType="tmRoot" restart="never">
          <p:childTnLst>
            <p:seq>
              <p:cTn id="259" nodeType="mainSeq">
                <p:childTnLst>
                  <p:par>
                    <p:cTn fill="freeze" id="260">
                      <p:stCondLst>
                        <p:cond delay="indefinite"/>
                      </p:stCondLst>
                      <p:childTnLst>
                        <p:par>
                          <p:cTn fill="freeze" id="261">
                            <p:stCondLst>
                              <p:cond delay="0"/>
                            </p:stCondLst>
                            <p:childTnLst>
                              <p:par>
                                <p:cTn fill="hold" id="262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42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64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55" st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66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75" st="5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68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118" st="7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70">
                      <p:stCondLst>
                        <p:cond delay="indefinite"/>
                      </p:stCondLst>
                      <p:childTnLst>
                        <p:par>
                          <p:cTn fill="freeze" id="271">
                            <p:stCondLst>
                              <p:cond delay="0"/>
                            </p:stCondLst>
                            <p:childTnLst>
                              <p:par>
                                <p:cTn fill="hold" id="272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5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4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8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6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70" st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8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02" st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80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34" st="10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82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38" st="1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Ivory Memory-Safety</a:t>
            </a:r>
            <a:endParaRPr/>
          </a:p>
        </p:txBody>
      </p:sp>
      <p:sp>
        <p:nvSpPr>
          <p:cNvPr id="169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No null pointer dereferences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No out-of-bounds array-indexing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No unsafe implicit casting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No unexpected type coercions—</a:t>
            </a:r>
            <a:r>
              <a:rPr lang="en-GB">
                <a:solidFill>
                  <a:srgbClr val="ff0000"/>
                </a:solidFill>
              </a:rPr>
              <a:t>even satisfying the C standard!</a:t>
            </a:r>
            <a:endParaRPr/>
          </a:p>
        </p:txBody>
      </p:sp>
      <p:sp>
        <p:nvSpPr>
          <p:cNvPr id="170" name="TextShape 3"/>
          <p:cNvSpPr txBox="1"/>
          <p:nvPr/>
        </p:nvSpPr>
        <p:spPr>
          <a:xfrm>
            <a:off x="1005840" y="3889800"/>
            <a:ext cx="7642080" cy="1642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/>
              <a:t>Distilled ArduPilot bug discovered by Galois:</a:t>
            </a:r>
            <a:endParaRPr/>
          </a:p>
          <a:p>
            <a:r>
              <a:rPr lang="en-US">
                <a:latin typeface="Courier New"/>
              </a:rPr>
              <a:t>...</a:t>
            </a:r>
            <a:endParaRPr/>
          </a:p>
          <a:p>
            <a:r>
              <a:rPr lang="en-US">
                <a:latin typeface="Courier New"/>
              </a:rPr>
              <a:t>uint8_t a = 10;</a:t>
            </a:r>
            <a:endParaRPr/>
          </a:p>
          <a:p>
            <a:r>
              <a:rPr lang="en-US">
                <a:latin typeface="Courier New"/>
              </a:rPr>
              <a:t>uint8_t b = 250;</a:t>
            </a:r>
            <a:endParaRPr/>
          </a:p>
          <a:p>
            <a:r>
              <a:rPr lang="en-US">
                <a:latin typeface="Courier New"/>
              </a:rPr>
              <a:t>printf("Answer: %i, %i", a-b &gt; 0, (uint8_t)(a-b) &gt; 0);</a:t>
            </a:r>
            <a:endParaRPr/>
          </a:p>
          <a:p>
            <a:r>
              <a:rPr lang="en-US">
                <a:latin typeface="Courier New"/>
              </a:rPr>
              <a:t>...</a:t>
            </a:r>
            <a:endParaRPr/>
          </a:p>
        </p:txBody>
      </p:sp>
      <p:sp>
        <p:nvSpPr>
          <p:cNvPr id="171" name="TextShape 4"/>
          <p:cNvSpPr txBox="1"/>
          <p:nvPr/>
        </p:nvSpPr>
        <p:spPr>
          <a:xfrm>
            <a:off x="4389120" y="5623560"/>
            <a:ext cx="3422160" cy="62244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>
                <a:solidFill>
                  <a:srgbClr val="0000ff"/>
                </a:solidFill>
              </a:rPr>
              <a:t>Answer</a:t>
            </a:r>
            <a:r>
              <a:rPr lang="en-US"/>
              <a:t>: 0, 1</a:t>
            </a:r>
            <a:endParaRPr/>
          </a:p>
          <a:p>
            <a:r>
              <a:rPr lang="en-US"/>
              <a:t>Assuming </a:t>
            </a:r>
            <a:r>
              <a:rPr lang="en-US">
                <a:latin typeface="Courier New"/>
              </a:rPr>
              <a:t>int &gt; uint8_t</a:t>
            </a:r>
            <a:endParaRPr/>
          </a:p>
        </p:txBody>
      </p:sp>
    </p:spTree>
  </p:cSld>
  <p:timing>
    <p:tnLst>
      <p:par>
        <p:cTn dur="indefinite" id="284" nodeType="tmRoot" restart="never">
          <p:childTnLst>
            <p:seq>
              <p:cTn id="285" nodeType="mainSeq">
                <p:childTnLst>
                  <p:par>
                    <p:cTn fill="freeze" id="286">
                      <p:stCondLst>
                        <p:cond delay="indefinite"/>
                      </p:stCondLst>
                      <p:childTnLst>
                        <p:par>
                          <p:cTn fill="freeze" id="287">
                            <p:stCondLst>
                              <p:cond delay="0"/>
                            </p:stCondLst>
                            <p:childTnLst>
                              <p:par>
                                <p:cTn fill="hold" id="288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290">
                      <p:stCondLst>
                        <p:cond delay="indefinite"/>
                      </p:stCondLst>
                      <p:childTnLst>
                        <p:par>
                          <p:cTn fill="freeze" id="291">
                            <p:stCondLst>
                              <p:cond delay="0"/>
                            </p:stCondLst>
                            <p:childTnLst>
                              <p:par>
                                <p:cTn fill="hold" id="292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3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94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6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Ivory: What We Removed</a:t>
            </a:r>
            <a:endParaRPr/>
          </a:p>
        </p:txBody>
      </p:sp>
      <p:sp>
        <p:nvSpPr>
          <p:cNvPr id="173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No heap allocation (only stack)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Unbounded looping combinators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Except for a single </a:t>
            </a:r>
            <a:r>
              <a:rPr lang="en-GB">
                <a:latin typeface="Courier New"/>
              </a:rPr>
              <a:t>forever</a:t>
            </a:r>
            <a:r>
              <a:rPr lang="en-GB">
                <a:latin typeface="Arial"/>
              </a:rPr>
              <a:t> combinator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Courier New"/>
              </a:rPr>
              <a:t>void</a:t>
            </a:r>
            <a:r>
              <a:rPr lang="en-GB">
                <a:latin typeface="Arial"/>
              </a:rPr>
              <a:t> type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Machine-dependent sizes (modulo </a:t>
            </a:r>
            <a:r>
              <a:rPr lang="en-GB">
                <a:latin typeface="Courier New"/>
              </a:rPr>
              <a:t>float</a:t>
            </a:r>
            <a:r>
              <a:rPr lang="en-GB">
                <a:latin typeface="Arial"/>
              </a:rPr>
              <a:t>, </a:t>
            </a:r>
            <a:r>
              <a:rPr lang="en-GB">
                <a:latin typeface="Courier New"/>
              </a:rPr>
              <a:t>double</a:t>
            </a:r>
            <a:r>
              <a:rPr lang="en-GB">
                <a:latin typeface="Arial"/>
              </a:rPr>
              <a:t>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Side-effecting expressions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Pointer arithmetic</a:t>
            </a:r>
            <a:endParaRPr/>
          </a:p>
        </p:txBody>
      </p:sp>
    </p:spTree>
  </p:cSld>
  <p:timing>
    <p:tnLst>
      <p:par>
        <p:cTn dur="indefinite" id="296" nodeType="tmRoot" restart="never">
          <p:childTnLst>
            <p:seq>
              <p:cTn id="297" nodeType="mainSeq">
                <p:childTnLst>
                  <p:par>
                    <p:cTn fill="freeze" id="298">
                      <p:stCondLst>
                        <p:cond delay="indefinite"/>
                      </p:stCondLst>
                      <p:childTnLst>
                        <p:par>
                          <p:cTn fill="freeze" id="299">
                            <p:stCondLst>
                              <p:cond delay="0"/>
                            </p:stCondLst>
                            <p:childTnLst>
                              <p:par>
                                <p:cTn fill="hold" id="300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32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02">
                      <p:stCondLst>
                        <p:cond delay="indefinite"/>
                      </p:stCondLst>
                      <p:childTnLst>
                        <p:par>
                          <p:cTn fill="freeze" id="303">
                            <p:stCondLst>
                              <p:cond delay="0"/>
                            </p:stCondLst>
                            <p:childTnLst>
                              <p:par>
                                <p:cTn fill="hold" id="304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62" st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06">
                      <p:stCondLst>
                        <p:cond delay="indefinite"/>
                      </p:stCondLst>
                      <p:childTnLst>
                        <p:par>
                          <p:cTn fill="freeze" id="307">
                            <p:stCondLst>
                              <p:cond delay="0"/>
                            </p:stCondLst>
                            <p:childTnLst>
                              <p:par>
                                <p:cTn fill="hold" id="308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01" st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10">
                      <p:stCondLst>
                        <p:cond delay="indefinite"/>
                      </p:stCondLst>
                      <p:childTnLst>
                        <p:par>
                          <p:cTn fill="freeze" id="311">
                            <p:stCondLst>
                              <p:cond delay="0"/>
                            </p:stCondLst>
                            <p:childTnLst>
                              <p:par>
                                <p:cTn fill="hold" id="312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11" st="10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14">
                      <p:stCondLst>
                        <p:cond delay="indefinite"/>
                      </p:stCondLst>
                      <p:childTnLst>
                        <p:par>
                          <p:cTn fill="freeze" id="315">
                            <p:stCondLst>
                              <p:cond delay="0"/>
                            </p:stCondLst>
                            <p:childTnLst>
                              <p:par>
                                <p:cTn fill="hold" id="316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58" st="1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18">
                      <p:stCondLst>
                        <p:cond delay="indefinite"/>
                      </p:stCondLst>
                      <p:childTnLst>
                        <p:par>
                          <p:cTn fill="freeze" id="319">
                            <p:stCondLst>
                              <p:cond delay="0"/>
                            </p:stCondLst>
                            <p:childTnLst>
                              <p:par>
                                <p:cTn fill="hold" id="320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85" st="1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22">
                      <p:stCondLst>
                        <p:cond delay="indefinite"/>
                      </p:stCondLst>
                      <p:childTnLst>
                        <p:par>
                          <p:cTn fill="freeze" id="323">
                            <p:stCondLst>
                              <p:cond delay="0"/>
                            </p:stCondLst>
                            <p:childTnLst>
                              <p:par>
                                <p:cTn fill="hold" id="324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204" st="18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Ivory: What We Added</a:t>
            </a:r>
            <a:endParaRPr/>
          </a:p>
        </p:txBody>
      </p:sp>
      <p:sp>
        <p:nvSpPr>
          <p:cNvPr id="175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Effect types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b="1" lang="en-GB"/>
              <a:t>Allocation effects</a:t>
            </a:r>
            <a:r>
              <a:rPr lang="en-GB"/>
              <a:t>: “This function can't (stack) allocate memory”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b="1" lang="en-GB"/>
              <a:t>Escape effects</a:t>
            </a:r>
            <a:r>
              <a:rPr lang="en-GB"/>
              <a:t>: “No break is allowed in this loop”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b="1" lang="en-GB"/>
              <a:t>Return effects</a:t>
            </a:r>
            <a:r>
              <a:rPr lang="en-GB"/>
              <a:t>: “This macro cannot contain a return statement”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References (guaranteed non-null pointers)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Array map/fold combinators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Automatic assertions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arithmetic underflow/overflow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div-by-zero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user-specified assertions</a:t>
            </a:r>
            <a:endParaRPr/>
          </a:p>
        </p:txBody>
      </p:sp>
    </p:spTree>
  </p:cSld>
  <p:timing>
    <p:tnLst>
      <p:par>
        <p:cTn dur="indefinite" id="326" nodeType="tmRoot" restart="never">
          <p:childTnLst>
            <p:seq>
              <p:cTn id="327" nodeType="mainSeq">
                <p:childTnLst>
                  <p:par>
                    <p:cTn fill="freeze" id="328">
                      <p:stCondLst>
                        <p:cond delay="indefinite"/>
                      </p:stCondLst>
                      <p:childTnLst>
                        <p:par>
                          <p:cTn fill="freeze" id="329">
                            <p:stCondLst>
                              <p:cond delay="0"/>
                            </p:stCondLst>
                            <p:childTnLst>
                              <p:par>
                                <p:cTn fill="hold" id="330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3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2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79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4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30" st="7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6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93" st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38">
                      <p:stCondLst>
                        <p:cond delay="indefinite"/>
                      </p:stCondLst>
                      <p:childTnLst>
                        <p:par>
                          <p:cTn fill="freeze" id="339">
                            <p:stCondLst>
                              <p:cond delay="0"/>
                            </p:stCondLst>
                            <p:childTnLst>
                              <p:par>
                                <p:cTn fill="hold" id="340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35" st="19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42">
                      <p:stCondLst>
                        <p:cond delay="indefinite"/>
                      </p:stCondLst>
                      <p:childTnLst>
                        <p:par>
                          <p:cTn fill="freeze" id="343">
                            <p:stCondLst>
                              <p:cond delay="0"/>
                            </p:stCondLst>
                            <p:childTnLst>
                              <p:par>
                                <p:cTn fill="hold" id="344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62" st="2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46">
                      <p:stCondLst>
                        <p:cond delay="indefinite"/>
                      </p:stCondLst>
                      <p:childTnLst>
                        <p:par>
                          <p:cTn fill="freeze" id="347">
                            <p:stCondLst>
                              <p:cond delay="0"/>
                            </p:stCondLst>
                            <p:childTnLst>
                              <p:par>
                                <p:cTn fill="hold" id="348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83" st="2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50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13" st="28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52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25" st="3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54" nodeType="with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51" st="3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Ivory: TBD</a:t>
            </a:r>
            <a:endParaRPr/>
          </a:p>
        </p:txBody>
      </p:sp>
      <p:sp>
        <p:nvSpPr>
          <p:cNvPr id="177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Sum types (unions)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Fat pointers/strings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Function pointers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A better module system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latin typeface="Arial"/>
              </a:rPr>
              <a:t>Interpreters for embedded software</a:t>
            </a:r>
            <a:endParaRPr/>
          </a:p>
        </p:txBody>
      </p:sp>
    </p:spTree>
  </p:cSld>
  <p:timing>
    <p:tnLst>
      <p:par>
        <p:cTn dur="indefinite" id="356" nodeType="tmRoot" restart="never">
          <p:childTnLst>
            <p:seq>
              <p:cTn id="35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304920" y="231840"/>
            <a:ext cx="8530920" cy="62445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US">
                <a:solidFill>
                  <a:srgbClr val="0000ff"/>
                </a:solidFill>
              </a:rPr>
              <a:t>Tower</a:t>
            </a:r>
            <a:endParaRPr/>
          </a:p>
        </p:txBody>
      </p:sp>
    </p:spTree>
  </p:cSld>
  <p:timing>
    <p:tnLst>
      <p:par>
        <p:cTn dur="indefinite" id="358" nodeType="tmRoot" restart="never">
          <p:childTnLst>
            <p:seq>
              <p:cTn id="35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Tower: a Glue Code Macro Language</a:t>
            </a:r>
            <a:endParaRPr/>
          </a:p>
        </p:txBody>
      </p:sp>
      <p:sp>
        <p:nvSpPr>
          <p:cNvPr id="180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Goal: address the “</a:t>
            </a:r>
            <a:r>
              <a:rPr lang="en-GB">
                <a:solidFill>
                  <a:srgbClr val="0000ff"/>
                </a:solidFill>
              </a:rPr>
              <a:t>glue code</a:t>
            </a:r>
            <a:r>
              <a:rPr lang="en-GB"/>
              <a:t>” problem: task initialization and communication.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Specifies how a tasks are scheduled and communicate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/>
              <a:t> </a:t>
            </a:r>
            <a:r>
              <a:rPr lang="en-GB">
                <a:solidFill>
                  <a:srgbClr val="0000ff"/>
                </a:solidFill>
              </a:rPr>
              <a:t>Pub/sub</a:t>
            </a:r>
            <a:r>
              <a:rPr lang="en-GB"/>
              <a:t> model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Provides both </a:t>
            </a:r>
            <a:r>
              <a:rPr lang="en-GB">
                <a:solidFill>
                  <a:srgbClr val="0000ff"/>
                </a:solidFill>
              </a:rPr>
              <a:t>time-triggered</a:t>
            </a:r>
            <a:r>
              <a:rPr lang="en-GB"/>
              <a:t> and </a:t>
            </a:r>
            <a:r>
              <a:rPr lang="en-GB">
                <a:solidFill>
                  <a:srgbClr val="0000ff"/>
                </a:solidFill>
              </a:rPr>
              <a:t>event-triggered</a:t>
            </a:r>
            <a:r>
              <a:rPr lang="en-GB"/>
              <a:t> behaviors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Channels (queues) and data-ports (shared data) communication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Able to specify both interrupt handlers and user tasks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Tower is “just” </a:t>
            </a:r>
            <a:r>
              <a:rPr lang="en-GB">
                <a:solidFill>
                  <a:srgbClr val="0000ff"/>
                </a:solidFill>
              </a:rPr>
              <a:t>Ivory macros</a:t>
            </a:r>
            <a:r>
              <a:rPr lang="en-GB"/>
              <a:t> so has all the type-safety guarantees of Ivory—and no new code generator!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We </a:t>
            </a:r>
            <a:r>
              <a:rPr lang="en-GB">
                <a:solidFill>
                  <a:srgbClr val="0000ff"/>
                </a:solidFill>
              </a:rPr>
              <a:t>generate</a:t>
            </a:r>
            <a:r>
              <a:rPr lang="en-GB"/>
              <a:t> AADL</a:t>
            </a:r>
            <a:endParaRPr/>
          </a:p>
        </p:txBody>
      </p:sp>
    </p:spTree>
  </p:cSld>
  <p:timing>
    <p:tnLst>
      <p:par>
        <p:cTn dur="indefinite" id="360" nodeType="tmRoot" restart="never">
          <p:childTnLst>
            <p:seq>
              <p:cTn id="36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Tower example</a:t>
            </a:r>
            <a:endParaRPr/>
          </a:p>
        </p:txBody>
      </p:sp>
      <p:sp>
        <p:nvSpPr>
          <p:cNvPr id="182" name="CustomShape 2"/>
          <p:cNvSpPr/>
          <p:nvPr/>
        </p:nvSpPr>
        <p:spPr>
          <a:xfrm>
            <a:off x="1691640" y="2743200"/>
            <a:ext cx="2057400" cy="1143000"/>
          </a:xfrm>
          <a:prstGeom prst="roundRect">
            <a:avLst>
              <a:gd fmla="val 3600" name="adj"/>
            </a:avLst>
          </a:prstGeom>
          <a:solidFill>
            <a:srgbClr val="cfe7f5"/>
          </a:solidFill>
          <a:ln w="18360">
            <a:solidFill>
              <a:srgbClr val="000000"/>
            </a:solidFill>
            <a:round/>
          </a:ln>
        </p:spPr>
        <p:txBody>
          <a:bodyPr anchor="ctr" bIns="54360" lIns="99360" rIns="99360" tIns="54360" wrap="none"/>
          <a:p>
            <a:pPr algn="ctr"/>
            <a:r>
              <a:rPr lang="en-US"/>
              <a:t>Signal task</a:t>
            </a:r>
            <a:endParaRPr/>
          </a:p>
        </p:txBody>
      </p:sp>
      <p:sp>
        <p:nvSpPr>
          <p:cNvPr id="183" name="CustomShape 3"/>
          <p:cNvSpPr/>
          <p:nvPr/>
        </p:nvSpPr>
        <p:spPr>
          <a:xfrm>
            <a:off x="5074920" y="2743200"/>
            <a:ext cx="2057400" cy="1143000"/>
          </a:xfrm>
          <a:prstGeom prst="roundRect">
            <a:avLst>
              <a:gd fmla="val 3600" name="adj"/>
            </a:avLst>
          </a:prstGeom>
          <a:solidFill>
            <a:srgbClr val="cfe7f5"/>
          </a:solidFill>
          <a:ln w="18360">
            <a:solidFill>
              <a:srgbClr val="000000"/>
            </a:solidFill>
            <a:round/>
          </a:ln>
        </p:spPr>
        <p:txBody>
          <a:bodyPr anchor="ctr" bIns="54360" lIns="99360" rIns="99360" tIns="54360" wrap="none"/>
          <a:p>
            <a:pPr algn="ctr"/>
            <a:r>
              <a:rPr lang="en-US"/>
              <a:t>LED hardware</a:t>
            </a:r>
            <a:endParaRPr/>
          </a:p>
          <a:p>
            <a:pPr algn="ctr"/>
            <a:r>
              <a:rPr lang="en-US"/>
              <a:t>controller task</a:t>
            </a:r>
            <a:endParaRPr/>
          </a:p>
        </p:txBody>
      </p:sp>
      <p:sp>
        <p:nvSpPr>
          <p:cNvPr id="184" name="Line 4"/>
          <p:cNvSpPr/>
          <p:nvPr/>
        </p:nvSpPr>
        <p:spPr>
          <a:xfrm>
            <a:off x="3886200" y="3291840"/>
            <a:ext cx="1143000" cy="0"/>
          </a:xfrm>
          <a:prstGeom prst="line">
            <a:avLst/>
          </a:prstGeom>
          <a:ln w="5472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185" name="TextShape 5"/>
          <p:cNvSpPr txBox="1"/>
          <p:nvPr/>
        </p:nvSpPr>
        <p:spPr>
          <a:xfrm>
            <a:off x="3911400" y="2890800"/>
            <a:ext cx="98064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On/off?</a:t>
            </a:r>
            <a:endParaRPr/>
          </a:p>
        </p:txBody>
      </p:sp>
      <p:sp>
        <p:nvSpPr>
          <p:cNvPr id="186" name="Freeform 6"/>
          <p:cNvSpPr/>
          <p:nvPr/>
        </p:nvSpPr>
        <p:spPr>
          <a:xfrm>
            <a:off x="1129680" y="1905120"/>
            <a:ext cx="3734640" cy="2819160"/>
          </a:xfrm>
          <a:custGeom>
            <a:avLst/>
            <a:gdLst/>
            <a:ahLst/>
            <a:rect b="b" l="0" r="r" t="0"/>
            <a:pathLst>
              <a:path h="7831" w="10374">
                <a:moveTo>
                  <a:pt x="10372" y="2770"/>
                </a:moveTo>
                <a:cubicBezTo>
                  <a:pt x="10099" y="2367"/>
                  <a:pt x="9871" y="1932"/>
                  <a:pt x="9562" y="1555"/>
                </a:cubicBezTo>
                <a:cubicBezTo>
                  <a:pt x="9196" y="1109"/>
                  <a:pt x="8706" y="789"/>
                  <a:pt x="8193" y="498"/>
                </a:cubicBezTo>
                <a:cubicBezTo>
                  <a:pt x="7723" y="231"/>
                  <a:pt x="7239" y="71"/>
                  <a:pt x="6730" y="31"/>
                </a:cubicBezTo>
                <a:cubicBezTo>
                  <a:pt x="6348" y="0"/>
                  <a:pt x="5961" y="7"/>
                  <a:pt x="5578" y="30"/>
                </a:cubicBezTo>
                <a:cubicBezTo>
                  <a:pt x="5215" y="53"/>
                  <a:pt x="4881" y="245"/>
                  <a:pt x="4520" y="280"/>
                </a:cubicBezTo>
                <a:cubicBezTo>
                  <a:pt x="4129" y="318"/>
                  <a:pt x="3774" y="400"/>
                  <a:pt x="3430" y="560"/>
                </a:cubicBezTo>
                <a:cubicBezTo>
                  <a:pt x="3073" y="725"/>
                  <a:pt x="2775" y="614"/>
                  <a:pt x="2434" y="778"/>
                </a:cubicBezTo>
                <a:cubicBezTo>
                  <a:pt x="2118" y="929"/>
                  <a:pt x="1775" y="1008"/>
                  <a:pt x="1438" y="1120"/>
                </a:cubicBezTo>
                <a:cubicBezTo>
                  <a:pt x="1048" y="1249"/>
                  <a:pt x="729" y="1518"/>
                  <a:pt x="566" y="1866"/>
                </a:cubicBezTo>
                <a:cubicBezTo>
                  <a:pt x="420" y="2179"/>
                  <a:pt x="326" y="2514"/>
                  <a:pt x="193" y="2832"/>
                </a:cubicBezTo>
                <a:cubicBezTo>
                  <a:pt x="63" y="3141"/>
                  <a:pt x="166" y="3474"/>
                  <a:pt x="99" y="3797"/>
                </a:cubicBezTo>
                <a:cubicBezTo>
                  <a:pt x="0" y="4273"/>
                  <a:pt x="261" y="4728"/>
                  <a:pt x="255" y="5198"/>
                </a:cubicBezTo>
                <a:cubicBezTo>
                  <a:pt x="249" y="5656"/>
                  <a:pt x="497" y="5995"/>
                  <a:pt x="722" y="6350"/>
                </a:cubicBezTo>
                <a:cubicBezTo>
                  <a:pt x="1008" y="6800"/>
                  <a:pt x="1550" y="7025"/>
                  <a:pt x="1998" y="7315"/>
                </a:cubicBezTo>
                <a:cubicBezTo>
                  <a:pt x="2418" y="7587"/>
                  <a:pt x="2947" y="7761"/>
                  <a:pt x="3461" y="7688"/>
                </a:cubicBezTo>
                <a:cubicBezTo>
                  <a:pt x="4082" y="7599"/>
                  <a:pt x="4681" y="7809"/>
                  <a:pt x="5298" y="7812"/>
                </a:cubicBezTo>
                <a:cubicBezTo>
                  <a:pt x="5712" y="7815"/>
                  <a:pt x="6129" y="7792"/>
                  <a:pt x="6543" y="7812"/>
                </a:cubicBezTo>
                <a:cubicBezTo>
                  <a:pt x="6914" y="7830"/>
                  <a:pt x="7280" y="7757"/>
                  <a:pt x="7632" y="7657"/>
                </a:cubicBezTo>
                <a:cubicBezTo>
                  <a:pt x="8005" y="7551"/>
                  <a:pt x="8398" y="7179"/>
                  <a:pt x="8286" y="6753"/>
                </a:cubicBezTo>
                <a:cubicBezTo>
                  <a:pt x="8188" y="6377"/>
                  <a:pt x="8521" y="6080"/>
                  <a:pt x="8847" y="5914"/>
                </a:cubicBezTo>
                <a:cubicBezTo>
                  <a:pt x="9184" y="5742"/>
                  <a:pt x="9582" y="5653"/>
                  <a:pt x="9749" y="5260"/>
                </a:cubicBezTo>
                <a:lnTo>
                  <a:pt x="9905" y="4949"/>
                </a:lnTo>
                <a:lnTo>
                  <a:pt x="10216" y="4669"/>
                </a:lnTo>
                <a:lnTo>
                  <a:pt x="10373" y="4451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</p:spTree>
  </p:cSld>
  <p:timing>
    <p:tnLst>
      <p:par>
        <p:cTn dur="indefinite" id="362" nodeType="tmRoot" restart="never">
          <p:childTnLst>
            <p:seq>
              <p:cTn id="363" nodeType="mainSeq">
                <p:childTnLst>
                  <p:par>
                    <p:cTn fill="freeze" id="364">
                      <p:stCondLst>
                        <p:cond delay="indefinite"/>
                      </p:stCondLst>
                      <p:childTnLst>
                        <p:par>
                          <p:cTn fill="freeze" id="365">
                            <p:stCondLst>
                              <p:cond delay="0"/>
                            </p:stCondLst>
                            <p:childTnLst>
                              <p:par>
                                <p:cTn fill="hold" id="366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368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Signal Task</a:t>
            </a:r>
            <a:endParaRPr/>
          </a:p>
        </p:txBody>
      </p:sp>
      <p:sp>
        <p:nvSpPr>
          <p:cNvPr id="188" name="TextShape 2"/>
          <p:cNvSpPr txBox="1"/>
          <p:nvPr/>
        </p:nvSpPr>
        <p:spPr>
          <a:xfrm>
            <a:off x="907200" y="1828800"/>
            <a:ext cx="4395960" cy="174888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 sz="1400">
                <a:solidFill>
                  <a:srgbClr val="808080"/>
                </a:solidFill>
                <a:latin typeface="FreeMono"/>
              </a:rPr>
              <a:t>blink :: SingI n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=&gt; ChannelSource n (Stored IBool)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-&gt; Task ()</a:t>
            </a:r>
            <a:endParaRPr/>
          </a:p>
          <a:p>
            <a:r>
              <a:rPr lang="en-US" sz="1400">
                <a:latin typeface="FreeMono"/>
              </a:rPr>
              <a:t>blink chan = do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tx &lt;- withChannelEmitter chan "bTx"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onPeriod period</a:t>
            </a:r>
            <a:endParaRPr/>
          </a:p>
          <a:p>
            <a:r>
              <a:rPr lang="en-US" sz="1400">
                <a:latin typeface="FreeMono"/>
              </a:rPr>
              <a:t>           </a:t>
            </a:r>
            <a:r>
              <a:rPr lang="en-US" sz="1400">
                <a:latin typeface="FreeMono"/>
              </a:rPr>
              <a:t>(body tx period)</a:t>
            </a:r>
            <a:endParaRPr/>
          </a:p>
          <a:p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where period = 100 :: Integer</a:t>
            </a:r>
            <a:endParaRPr/>
          </a:p>
        </p:txBody>
      </p:sp>
      <p:sp>
        <p:nvSpPr>
          <p:cNvPr id="189" name="TextShape 3"/>
          <p:cNvSpPr txBox="1"/>
          <p:nvPr/>
        </p:nvSpPr>
        <p:spPr>
          <a:xfrm>
            <a:off x="916920" y="3931920"/>
            <a:ext cx="5676120" cy="174888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 sz="1400">
                <a:solidFill>
                  <a:srgbClr val="808080"/>
                </a:solidFill>
                <a:latin typeface="FreeMono"/>
              </a:rPr>
              <a:t>body ::(SingI Nat n, GetAlloc eff ~ Scope cs)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=&gt; ChannelEmitter n (Stored IBool)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-&gt; Integer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-&gt; a</a:t>
            </a:r>
            <a:endParaRPr/>
          </a:p>
          <a:p>
            <a:r>
              <a:rPr lang="en-US" sz="1400">
                <a:solidFill>
                  <a:srgbClr val="808080"/>
                </a:solidFill>
                <a:latin typeface="FreeMono"/>
              </a:rPr>
              <a:t>     </a:t>
            </a:r>
            <a:r>
              <a:rPr lang="en-US" sz="1400">
                <a:solidFill>
                  <a:srgbClr val="808080"/>
                </a:solidFill>
                <a:latin typeface="FreeMono"/>
              </a:rPr>
              <a:t>-&gt; Ivory eff ()</a:t>
            </a:r>
            <a:endParaRPr/>
          </a:p>
          <a:p>
            <a:r>
              <a:rPr lang="en-US" sz="1400">
                <a:latin typeface="FreeMono"/>
              </a:rPr>
              <a:t>body tx period currTime = emitV_ tx (even currTime)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where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even = currTime .% (2*p) &lt;? p</a:t>
            </a:r>
            <a:endParaRPr/>
          </a:p>
          <a:p>
            <a:r>
              <a:rPr lang="en-US" sz="1400">
                <a:latin typeface="FreeMono"/>
              </a:rPr>
              <a:t>  </a:t>
            </a:r>
            <a:r>
              <a:rPr lang="en-US" sz="1400">
                <a:latin typeface="FreeMono"/>
              </a:rPr>
              <a:t>p    = fromIntegral period</a:t>
            </a:r>
            <a:endParaRPr/>
          </a:p>
        </p:txBody>
      </p:sp>
      <p:sp>
        <p:nvSpPr>
          <p:cNvPr id="190" name="Freeform 4"/>
          <p:cNvSpPr/>
          <p:nvPr/>
        </p:nvSpPr>
        <p:spPr>
          <a:xfrm>
            <a:off x="1775160" y="2778120"/>
            <a:ext cx="3205080" cy="58680"/>
          </a:xfrm>
          <a:custGeom>
            <a:avLst/>
            <a:gdLst/>
            <a:ahLst/>
            <a:rect b="b" l="0" r="r" t="0"/>
            <a:pathLst>
              <a:path h="163" w="8903">
                <a:moveTo>
                  <a:pt x="0" y="127"/>
                </a:moveTo>
                <a:cubicBezTo>
                  <a:pt x="332" y="126"/>
                  <a:pt x="664" y="127"/>
                  <a:pt x="996" y="127"/>
                </a:cubicBezTo>
                <a:cubicBezTo>
                  <a:pt x="1328" y="127"/>
                  <a:pt x="1660" y="127"/>
                  <a:pt x="1992" y="127"/>
                </a:cubicBezTo>
                <a:cubicBezTo>
                  <a:pt x="2324" y="127"/>
                  <a:pt x="2657" y="152"/>
                  <a:pt x="2988" y="127"/>
                </a:cubicBezTo>
                <a:cubicBezTo>
                  <a:pt x="3352" y="99"/>
                  <a:pt x="3719" y="161"/>
                  <a:pt x="4077" y="96"/>
                </a:cubicBezTo>
                <a:cubicBezTo>
                  <a:pt x="4414" y="35"/>
                  <a:pt x="4741" y="45"/>
                  <a:pt x="5073" y="34"/>
                </a:cubicBezTo>
                <a:cubicBezTo>
                  <a:pt x="5414" y="23"/>
                  <a:pt x="5760" y="0"/>
                  <a:pt x="6101" y="34"/>
                </a:cubicBezTo>
                <a:cubicBezTo>
                  <a:pt x="6425" y="66"/>
                  <a:pt x="6740" y="80"/>
                  <a:pt x="7066" y="96"/>
                </a:cubicBezTo>
                <a:cubicBezTo>
                  <a:pt x="7380" y="111"/>
                  <a:pt x="7685" y="162"/>
                  <a:pt x="7999" y="127"/>
                </a:cubicBezTo>
                <a:lnTo>
                  <a:pt x="8311" y="127"/>
                </a:lnTo>
                <a:lnTo>
                  <a:pt x="8653" y="65"/>
                </a:lnTo>
                <a:lnTo>
                  <a:pt x="8902" y="96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91" name="TextShape 5"/>
          <p:cNvSpPr txBox="1"/>
          <p:nvPr/>
        </p:nvSpPr>
        <p:spPr>
          <a:xfrm>
            <a:off x="4993920" y="2514600"/>
            <a:ext cx="292068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Specify the output channel</a:t>
            </a:r>
            <a:endParaRPr/>
          </a:p>
        </p:txBody>
      </p:sp>
      <p:sp>
        <p:nvSpPr>
          <p:cNvPr id="192" name="Freeform 6"/>
          <p:cNvSpPr/>
          <p:nvPr/>
        </p:nvSpPr>
        <p:spPr>
          <a:xfrm>
            <a:off x="1225800" y="2983680"/>
            <a:ext cx="1625400" cy="67680"/>
          </a:xfrm>
          <a:custGeom>
            <a:avLst/>
            <a:gdLst/>
            <a:ahLst/>
            <a:rect b="b" l="0" r="r" t="0"/>
            <a:pathLst>
              <a:path h="188" w="4515">
                <a:moveTo>
                  <a:pt x="0" y="23"/>
                </a:moveTo>
                <a:cubicBezTo>
                  <a:pt x="365" y="0"/>
                  <a:pt x="727" y="70"/>
                  <a:pt x="1090" y="86"/>
                </a:cubicBezTo>
                <a:cubicBezTo>
                  <a:pt x="1422" y="100"/>
                  <a:pt x="1751" y="162"/>
                  <a:pt x="2086" y="148"/>
                </a:cubicBezTo>
                <a:cubicBezTo>
                  <a:pt x="2417" y="134"/>
                  <a:pt x="2753" y="187"/>
                  <a:pt x="3082" y="148"/>
                </a:cubicBezTo>
                <a:cubicBezTo>
                  <a:pt x="3393" y="111"/>
                  <a:pt x="3702" y="37"/>
                  <a:pt x="4016" y="54"/>
                </a:cubicBezTo>
                <a:lnTo>
                  <a:pt x="4358" y="86"/>
                </a:lnTo>
                <a:lnTo>
                  <a:pt x="4514" y="86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93" name="Freeform 7"/>
          <p:cNvSpPr/>
          <p:nvPr/>
        </p:nvSpPr>
        <p:spPr>
          <a:xfrm>
            <a:off x="1819800" y="3487320"/>
            <a:ext cx="2544120" cy="99000"/>
          </a:xfrm>
          <a:custGeom>
            <a:avLst/>
            <a:gdLst/>
            <a:ahLst/>
            <a:rect b="b" l="0" r="r" t="0"/>
            <a:pathLst>
              <a:path h="275" w="7067">
                <a:moveTo>
                  <a:pt x="0" y="274"/>
                </a:moveTo>
                <a:cubicBezTo>
                  <a:pt x="295" y="41"/>
                  <a:pt x="665" y="192"/>
                  <a:pt x="996" y="149"/>
                </a:cubicBezTo>
                <a:cubicBezTo>
                  <a:pt x="1350" y="105"/>
                  <a:pt x="1702" y="237"/>
                  <a:pt x="2055" y="180"/>
                </a:cubicBezTo>
                <a:cubicBezTo>
                  <a:pt x="2399" y="125"/>
                  <a:pt x="2739" y="182"/>
                  <a:pt x="3082" y="87"/>
                </a:cubicBezTo>
                <a:cubicBezTo>
                  <a:pt x="3393" y="0"/>
                  <a:pt x="3725" y="55"/>
                  <a:pt x="4047" y="56"/>
                </a:cubicBezTo>
                <a:cubicBezTo>
                  <a:pt x="4378" y="56"/>
                  <a:pt x="4720" y="0"/>
                  <a:pt x="5043" y="87"/>
                </a:cubicBezTo>
                <a:cubicBezTo>
                  <a:pt x="5374" y="175"/>
                  <a:pt x="5708" y="119"/>
                  <a:pt x="6039" y="150"/>
                </a:cubicBezTo>
                <a:cubicBezTo>
                  <a:pt x="6373" y="180"/>
                  <a:pt x="6700" y="71"/>
                  <a:pt x="7035" y="118"/>
                </a:cubicBezTo>
                <a:lnTo>
                  <a:pt x="7066" y="150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94" name="TextShape 8"/>
          <p:cNvSpPr txBox="1"/>
          <p:nvPr/>
        </p:nvSpPr>
        <p:spPr>
          <a:xfrm>
            <a:off x="4381920" y="2828160"/>
            <a:ext cx="410796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Specify when computation takes place</a:t>
            </a:r>
            <a:endParaRPr/>
          </a:p>
        </p:txBody>
      </p:sp>
      <p:sp>
        <p:nvSpPr>
          <p:cNvPr id="195" name="Freeform 9"/>
          <p:cNvSpPr/>
          <p:nvPr/>
        </p:nvSpPr>
        <p:spPr>
          <a:xfrm>
            <a:off x="2324160" y="3172320"/>
            <a:ext cx="1546920" cy="58680"/>
          </a:xfrm>
          <a:custGeom>
            <a:avLst/>
            <a:gdLst/>
            <a:ahLst/>
            <a:rect b="b" l="0" r="r" t="0"/>
            <a:pathLst>
              <a:path h="163" w="4297">
                <a:moveTo>
                  <a:pt x="0" y="60"/>
                </a:moveTo>
                <a:cubicBezTo>
                  <a:pt x="340" y="0"/>
                  <a:pt x="659" y="162"/>
                  <a:pt x="996" y="153"/>
                </a:cubicBezTo>
                <a:cubicBezTo>
                  <a:pt x="1327" y="145"/>
                  <a:pt x="1657" y="113"/>
                  <a:pt x="1992" y="122"/>
                </a:cubicBezTo>
                <a:cubicBezTo>
                  <a:pt x="2351" y="132"/>
                  <a:pt x="2664" y="38"/>
                  <a:pt x="3019" y="60"/>
                </a:cubicBezTo>
                <a:cubicBezTo>
                  <a:pt x="3342" y="80"/>
                  <a:pt x="3662" y="97"/>
                  <a:pt x="3984" y="122"/>
                </a:cubicBezTo>
                <a:lnTo>
                  <a:pt x="4296" y="122"/>
                </a:lnTo>
                <a:lnTo>
                  <a:pt x="4296" y="122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96" name="TextShape 10"/>
          <p:cNvSpPr txBox="1"/>
          <p:nvPr/>
        </p:nvSpPr>
        <p:spPr>
          <a:xfrm>
            <a:off x="3970440" y="3063240"/>
            <a:ext cx="302436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What the task actually does</a:t>
            </a:r>
            <a:endParaRPr/>
          </a:p>
        </p:txBody>
      </p:sp>
      <p:sp>
        <p:nvSpPr>
          <p:cNvPr id="197" name="Freeform 11"/>
          <p:cNvSpPr/>
          <p:nvPr/>
        </p:nvSpPr>
        <p:spPr>
          <a:xfrm>
            <a:off x="3848040" y="5076360"/>
            <a:ext cx="2555280" cy="123120"/>
          </a:xfrm>
          <a:custGeom>
            <a:avLst/>
            <a:gdLst/>
            <a:ahLst/>
            <a:rect b="b" l="0" r="r" t="0"/>
            <a:pathLst>
              <a:path h="342" w="7098">
                <a:moveTo>
                  <a:pt x="0" y="125"/>
                </a:moveTo>
                <a:cubicBezTo>
                  <a:pt x="321" y="125"/>
                  <a:pt x="644" y="140"/>
                  <a:pt x="965" y="125"/>
                </a:cubicBezTo>
                <a:cubicBezTo>
                  <a:pt x="1299" y="109"/>
                  <a:pt x="1625" y="169"/>
                  <a:pt x="1961" y="156"/>
                </a:cubicBezTo>
                <a:cubicBezTo>
                  <a:pt x="2292" y="143"/>
                  <a:pt x="2630" y="119"/>
                  <a:pt x="2957" y="187"/>
                </a:cubicBezTo>
                <a:cubicBezTo>
                  <a:pt x="3263" y="251"/>
                  <a:pt x="3577" y="293"/>
                  <a:pt x="3891" y="280"/>
                </a:cubicBezTo>
                <a:cubicBezTo>
                  <a:pt x="4201" y="267"/>
                  <a:pt x="4524" y="341"/>
                  <a:pt x="4825" y="249"/>
                </a:cubicBezTo>
                <a:cubicBezTo>
                  <a:pt x="5149" y="150"/>
                  <a:pt x="5460" y="207"/>
                  <a:pt x="5790" y="125"/>
                </a:cubicBezTo>
                <a:cubicBezTo>
                  <a:pt x="6092" y="50"/>
                  <a:pt x="6410" y="36"/>
                  <a:pt x="6724" y="62"/>
                </a:cubicBezTo>
                <a:lnTo>
                  <a:pt x="7035" y="0"/>
                </a:lnTo>
                <a:lnTo>
                  <a:pt x="7097" y="0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198" name="TextShape 12"/>
          <p:cNvSpPr txBox="1"/>
          <p:nvPr/>
        </p:nvSpPr>
        <p:spPr>
          <a:xfrm>
            <a:off x="6482880" y="4856760"/>
            <a:ext cx="178524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Send 0,1,0,1 ...</a:t>
            </a:r>
            <a:endParaRPr/>
          </a:p>
        </p:txBody>
      </p:sp>
      <p:sp>
        <p:nvSpPr>
          <p:cNvPr id="199" name="Freeform 13"/>
          <p:cNvSpPr/>
          <p:nvPr/>
        </p:nvSpPr>
        <p:spPr>
          <a:xfrm>
            <a:off x="770040" y="4500360"/>
            <a:ext cx="5806440" cy="1552320"/>
          </a:xfrm>
          <a:custGeom>
            <a:avLst/>
            <a:gdLst/>
            <a:ahLst/>
            <a:rect b="b" l="0" r="r" t="0"/>
            <a:pathLst>
              <a:path h="4312" w="16129">
                <a:moveTo>
                  <a:pt x="1266" y="604"/>
                </a:moveTo>
                <a:cubicBezTo>
                  <a:pt x="939" y="598"/>
                  <a:pt x="544" y="584"/>
                  <a:pt x="364" y="977"/>
                </a:cubicBezTo>
                <a:cubicBezTo>
                  <a:pt x="222" y="1286"/>
                  <a:pt x="0" y="1584"/>
                  <a:pt x="21" y="1942"/>
                </a:cubicBezTo>
                <a:cubicBezTo>
                  <a:pt x="44" y="2335"/>
                  <a:pt x="300" y="2662"/>
                  <a:pt x="551" y="2938"/>
                </a:cubicBezTo>
                <a:cubicBezTo>
                  <a:pt x="822" y="3236"/>
                  <a:pt x="1177" y="3442"/>
                  <a:pt x="1515" y="3654"/>
                </a:cubicBezTo>
                <a:cubicBezTo>
                  <a:pt x="1829" y="3851"/>
                  <a:pt x="2193" y="3944"/>
                  <a:pt x="2543" y="4059"/>
                </a:cubicBezTo>
                <a:cubicBezTo>
                  <a:pt x="2903" y="4177"/>
                  <a:pt x="3285" y="4228"/>
                  <a:pt x="3663" y="4246"/>
                </a:cubicBezTo>
                <a:cubicBezTo>
                  <a:pt x="3983" y="4261"/>
                  <a:pt x="4304" y="4279"/>
                  <a:pt x="4628" y="4277"/>
                </a:cubicBezTo>
                <a:cubicBezTo>
                  <a:pt x="4962" y="4275"/>
                  <a:pt x="5298" y="4311"/>
                  <a:pt x="5624" y="4246"/>
                </a:cubicBezTo>
                <a:cubicBezTo>
                  <a:pt x="5990" y="4173"/>
                  <a:pt x="6351" y="4212"/>
                  <a:pt x="6714" y="4183"/>
                </a:cubicBezTo>
                <a:cubicBezTo>
                  <a:pt x="7066" y="4155"/>
                  <a:pt x="7418" y="4099"/>
                  <a:pt x="7772" y="4090"/>
                </a:cubicBezTo>
                <a:cubicBezTo>
                  <a:pt x="8116" y="4081"/>
                  <a:pt x="8461" y="4062"/>
                  <a:pt x="8799" y="3997"/>
                </a:cubicBezTo>
                <a:cubicBezTo>
                  <a:pt x="9178" y="3924"/>
                  <a:pt x="9563" y="3863"/>
                  <a:pt x="9951" y="3841"/>
                </a:cubicBezTo>
                <a:cubicBezTo>
                  <a:pt x="10277" y="3822"/>
                  <a:pt x="10530" y="3556"/>
                  <a:pt x="10885" y="3623"/>
                </a:cubicBezTo>
                <a:cubicBezTo>
                  <a:pt x="11222" y="3687"/>
                  <a:pt x="11573" y="3610"/>
                  <a:pt x="11912" y="3561"/>
                </a:cubicBezTo>
                <a:cubicBezTo>
                  <a:pt x="12249" y="3512"/>
                  <a:pt x="12569" y="3557"/>
                  <a:pt x="12908" y="3436"/>
                </a:cubicBezTo>
                <a:cubicBezTo>
                  <a:pt x="13225" y="3323"/>
                  <a:pt x="13577" y="3335"/>
                  <a:pt x="13904" y="3250"/>
                </a:cubicBezTo>
                <a:cubicBezTo>
                  <a:pt x="14224" y="3167"/>
                  <a:pt x="14507" y="2946"/>
                  <a:pt x="14838" y="2907"/>
                </a:cubicBezTo>
                <a:cubicBezTo>
                  <a:pt x="15216" y="2862"/>
                  <a:pt x="15441" y="2587"/>
                  <a:pt x="15772" y="2440"/>
                </a:cubicBezTo>
                <a:cubicBezTo>
                  <a:pt x="16128" y="2282"/>
                  <a:pt x="15868" y="1834"/>
                  <a:pt x="15865" y="1507"/>
                </a:cubicBezTo>
                <a:cubicBezTo>
                  <a:pt x="15860" y="1015"/>
                  <a:pt x="15459" y="905"/>
                  <a:pt x="15149" y="884"/>
                </a:cubicBezTo>
                <a:cubicBezTo>
                  <a:pt x="14790" y="860"/>
                  <a:pt x="14442" y="787"/>
                  <a:pt x="14091" y="728"/>
                </a:cubicBezTo>
                <a:cubicBezTo>
                  <a:pt x="13737" y="668"/>
                  <a:pt x="13391" y="705"/>
                  <a:pt x="13033" y="635"/>
                </a:cubicBezTo>
                <a:cubicBezTo>
                  <a:pt x="12655" y="561"/>
                  <a:pt x="12265" y="564"/>
                  <a:pt x="11881" y="542"/>
                </a:cubicBezTo>
                <a:cubicBezTo>
                  <a:pt x="11539" y="522"/>
                  <a:pt x="11196" y="542"/>
                  <a:pt x="10854" y="542"/>
                </a:cubicBezTo>
                <a:cubicBezTo>
                  <a:pt x="10501" y="542"/>
                  <a:pt x="10147" y="562"/>
                  <a:pt x="9795" y="542"/>
                </a:cubicBezTo>
                <a:cubicBezTo>
                  <a:pt x="9452" y="522"/>
                  <a:pt x="9095" y="547"/>
                  <a:pt x="8768" y="448"/>
                </a:cubicBezTo>
                <a:cubicBezTo>
                  <a:pt x="8420" y="343"/>
                  <a:pt x="8097" y="286"/>
                  <a:pt x="7741" y="230"/>
                </a:cubicBezTo>
                <a:cubicBezTo>
                  <a:pt x="7388" y="174"/>
                  <a:pt x="7099" y="0"/>
                  <a:pt x="6745" y="44"/>
                </a:cubicBezTo>
                <a:lnTo>
                  <a:pt x="6403" y="44"/>
                </a:lnTo>
                <a:lnTo>
                  <a:pt x="6091" y="137"/>
                </a:lnTo>
                <a:lnTo>
                  <a:pt x="5842" y="168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200" name="Freeform 14"/>
          <p:cNvSpPr/>
          <p:nvPr/>
        </p:nvSpPr>
        <p:spPr>
          <a:xfrm>
            <a:off x="568440" y="1833480"/>
            <a:ext cx="604800" cy="1774440"/>
          </a:xfrm>
          <a:custGeom>
            <a:avLst/>
            <a:gdLst/>
            <a:ahLst/>
            <a:rect b="b" l="0" r="r" t="0"/>
            <a:pathLst>
              <a:path h="4929" w="1680">
                <a:moveTo>
                  <a:pt x="1166" y="0"/>
                </a:moveTo>
                <a:cubicBezTo>
                  <a:pt x="749" y="89"/>
                  <a:pt x="483" y="485"/>
                  <a:pt x="439" y="860"/>
                </a:cubicBezTo>
                <a:cubicBezTo>
                  <a:pt x="393" y="1256"/>
                  <a:pt x="343" y="1730"/>
                  <a:pt x="835" y="1984"/>
                </a:cubicBezTo>
                <a:cubicBezTo>
                  <a:pt x="1679" y="2418"/>
                  <a:pt x="0" y="2542"/>
                  <a:pt x="902" y="2844"/>
                </a:cubicBezTo>
                <a:cubicBezTo>
                  <a:pt x="1377" y="3003"/>
                  <a:pt x="1354" y="3396"/>
                  <a:pt x="935" y="3638"/>
                </a:cubicBezTo>
                <a:cubicBezTo>
                  <a:pt x="638" y="3809"/>
                  <a:pt x="742" y="4329"/>
                  <a:pt x="869" y="4663"/>
                </a:cubicBezTo>
                <a:lnTo>
                  <a:pt x="1233" y="4762"/>
                </a:lnTo>
                <a:lnTo>
                  <a:pt x="1596" y="4928"/>
                </a:lnTo>
                <a:lnTo>
                  <a:pt x="1596" y="4928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201" name="Freeform 15"/>
          <p:cNvSpPr/>
          <p:nvPr/>
        </p:nvSpPr>
        <p:spPr>
          <a:xfrm>
            <a:off x="400320" y="4012200"/>
            <a:ext cx="683640" cy="1988640"/>
          </a:xfrm>
          <a:custGeom>
            <a:avLst/>
            <a:gdLst/>
            <a:ahLst/>
            <a:rect b="b" l="0" r="r" t="0"/>
            <a:pathLst>
              <a:path h="5524" w="1899">
                <a:moveTo>
                  <a:pt x="1468" y="0"/>
                </a:moveTo>
                <a:cubicBezTo>
                  <a:pt x="1179" y="167"/>
                  <a:pt x="503" y="208"/>
                  <a:pt x="674" y="662"/>
                </a:cubicBezTo>
                <a:cubicBezTo>
                  <a:pt x="801" y="1000"/>
                  <a:pt x="1168" y="1234"/>
                  <a:pt x="1204" y="1687"/>
                </a:cubicBezTo>
                <a:cubicBezTo>
                  <a:pt x="1251" y="2302"/>
                  <a:pt x="412" y="2172"/>
                  <a:pt x="542" y="2646"/>
                </a:cubicBezTo>
                <a:cubicBezTo>
                  <a:pt x="639" y="2998"/>
                  <a:pt x="935" y="3415"/>
                  <a:pt x="410" y="3638"/>
                </a:cubicBezTo>
                <a:cubicBezTo>
                  <a:pt x="0" y="3812"/>
                  <a:pt x="281" y="4344"/>
                  <a:pt x="211" y="4697"/>
                </a:cubicBezTo>
                <a:cubicBezTo>
                  <a:pt x="90" y="5304"/>
                  <a:pt x="782" y="5151"/>
                  <a:pt x="1071" y="5358"/>
                </a:cubicBezTo>
                <a:lnTo>
                  <a:pt x="1402" y="5424"/>
                </a:lnTo>
                <a:lnTo>
                  <a:pt x="1799" y="5490"/>
                </a:lnTo>
                <a:lnTo>
                  <a:pt x="1898" y="5523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202" name="TextShape 16"/>
          <p:cNvSpPr txBox="1"/>
          <p:nvPr/>
        </p:nvSpPr>
        <p:spPr>
          <a:xfrm>
            <a:off x="-41760" y="4572000"/>
            <a:ext cx="72756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Ivory</a:t>
            </a:r>
            <a:endParaRPr/>
          </a:p>
        </p:txBody>
      </p:sp>
      <p:sp>
        <p:nvSpPr>
          <p:cNvPr id="203" name="TextShape 17"/>
          <p:cNvSpPr txBox="1"/>
          <p:nvPr/>
        </p:nvSpPr>
        <p:spPr>
          <a:xfrm>
            <a:off x="-63360" y="2468880"/>
            <a:ext cx="840600" cy="401040"/>
          </a:xfrm>
          <a:prstGeom prst="rect">
            <a:avLst/>
          </a:prstGeom>
        </p:spPr>
        <p:txBody>
          <a:bodyPr bIns="72360" lIns="117360" rIns="117360" tIns="72360" wrap="none"/>
          <a:p>
            <a:r>
              <a:rPr lang="en-US"/>
              <a:t>Tower</a:t>
            </a:r>
            <a:endParaRPr/>
          </a:p>
        </p:txBody>
      </p:sp>
    </p:spTree>
  </p:cSld>
  <p:timing>
    <p:tnLst>
      <p:par>
        <p:cTn dur="indefinite" id="369" nodeType="tmRoot" restart="never">
          <p:childTnLst>
            <p:seq>
              <p:cTn id="370" nodeType="mainSeq">
                <p:childTnLst>
                  <p:par>
                    <p:cTn fill="freeze" id="371">
                      <p:stCondLst>
                        <p:cond delay="indefinite"/>
                      </p:stCondLst>
                      <p:childTnLst>
                        <p:par>
                          <p:cTn fill="freeze" id="372">
                            <p:stCondLst>
                              <p:cond delay="0"/>
                            </p:stCondLst>
                            <p:childTnLst>
                              <p:par>
                                <p:cTn fill="hold" id="373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74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375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6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77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37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9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8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38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82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83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384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85">
                      <p:stCondLst>
                        <p:cond delay="indefinite"/>
                      </p:stCondLst>
                      <p:childTnLst>
                        <p:par>
                          <p:cTn fill="freeze" id="386">
                            <p:stCondLst>
                              <p:cond delay="0"/>
                            </p:stCondLst>
                            <p:childTnLst>
                              <p:par>
                                <p:cTn fill="hold" id="387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389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390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392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393">
                      <p:stCondLst>
                        <p:cond delay="indefinite"/>
                      </p:stCondLst>
                      <p:childTnLst>
                        <p:par>
                          <p:cTn fill="freeze" id="394">
                            <p:stCondLst>
                              <p:cond delay="0"/>
                            </p:stCondLst>
                            <p:childTnLst>
                              <p:par>
                                <p:cTn fill="hold" id="395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96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397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98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399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00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01">
                      <p:stCondLst>
                        <p:cond delay="indefinite"/>
                      </p:stCondLst>
                      <p:childTnLst>
                        <p:par>
                          <p:cTn fill="freeze" id="402">
                            <p:stCondLst>
                              <p:cond delay="0"/>
                            </p:stCondLst>
                            <p:childTnLst>
                              <p:par>
                                <p:cTn fill="hold" id="403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05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06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08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09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11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12">
                      <p:stCondLst>
                        <p:cond delay="indefinite"/>
                      </p:stCondLst>
                      <p:childTnLst>
                        <p:par>
                          <p:cTn fill="freeze" id="413">
                            <p:stCondLst>
                              <p:cond delay="0"/>
                            </p:stCondLst>
                            <p:childTnLst>
                              <p:par>
                                <p:cTn fill="hold" id="414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15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16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17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18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19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20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21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22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23">
                      <p:stCondLst>
                        <p:cond delay="indefinite"/>
                      </p:stCondLst>
                      <p:childTnLst>
                        <p:par>
                          <p:cTn fill="freeze" id="424">
                            <p:stCondLst>
                              <p:cond delay="0"/>
                            </p:stCondLst>
                            <p:childTnLst>
                              <p:par>
                                <p:cTn fill="hold" id="42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27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28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3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31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33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34">
                      <p:stCondLst>
                        <p:cond delay="indefinite"/>
                      </p:stCondLst>
                      <p:childTnLst>
                        <p:par>
                          <p:cTn fill="freeze" id="435">
                            <p:stCondLst>
                              <p:cond delay="0"/>
                            </p:stCondLst>
                            <p:childTnLst>
                              <p:par>
                                <p:cTn fill="hold" id="436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37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38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39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4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4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42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43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44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45">
                      <p:stCondLst>
                        <p:cond delay="indefinite"/>
                      </p:stCondLst>
                      <p:childTnLst>
                        <p:par>
                          <p:cTn fill="freeze" id="446">
                            <p:stCondLst>
                              <p:cond delay="0"/>
                            </p:stCondLst>
                            <p:childTnLst>
                              <p:par>
                                <p:cTn fill="hold" id="447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49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450" nodeType="with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52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53">
                      <p:stCondLst>
                        <p:cond delay="indefinite"/>
                      </p:stCondLst>
                      <p:childTnLst>
                        <p:par>
                          <p:cTn fill="freeze" id="454">
                            <p:stCondLst>
                              <p:cond delay="0"/>
                            </p:stCondLst>
                            <p:childTnLst>
                              <p:par>
                                <p:cTn fill="hold" id="455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56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57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58" nodeType="with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59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60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The Challenge</a:t>
            </a:r>
            <a:endParaRPr/>
          </a:p>
        </p:txBody>
      </p:sp>
      <p:sp>
        <p:nvSpPr>
          <p:cNvPr id="87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 algn="ctr"/>
            <a:r>
              <a:rPr lang="en-GB"/>
              <a:t>High-Assurance Cyber-Military Systems (HACMS)</a:t>
            </a:r>
            <a:endParaRPr/>
          </a:p>
          <a:p>
            <a:pPr algn="ctr"/>
            <a:r>
              <a:rPr lang="en-GB"/>
              <a:t>PM: Dr. Kathleen Fisher</a:t>
            </a:r>
            <a:endParaRPr/>
          </a:p>
        </p:txBody>
      </p:sp>
      <p:pic>
        <p:nvPicPr>
          <p:cNvPr descr="" id="8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090240" y="2926080"/>
            <a:ext cx="2990520" cy="1533240"/>
          </a:xfrm>
          <a:prstGeom prst="rect">
            <a:avLst/>
          </a:prstGeom>
        </p:spPr>
      </p:pic>
      <p:sp>
        <p:nvSpPr>
          <p:cNvPr id="89" name="TextShape 3"/>
          <p:cNvSpPr txBox="1"/>
          <p:nvPr/>
        </p:nvSpPr>
        <p:spPr>
          <a:xfrm>
            <a:off x="1463760" y="5029200"/>
            <a:ext cx="6034320" cy="23220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000"/>
              <a:t>http://www.darpa.mil/Our_Work/I2O/Programs/High-Assurance_Cyber_Military_Systems_(HACMS).aspx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Tower Code Generation</a:t>
            </a:r>
            <a:endParaRPr/>
          </a:p>
        </p:txBody>
      </p:sp>
      <p:sp>
        <p:nvSpPr>
          <p:cNvPr id="205" name="Freeform 2"/>
          <p:cNvSpPr/>
          <p:nvPr/>
        </p:nvSpPr>
        <p:spPr>
          <a:xfrm>
            <a:off x="2386800" y="4857120"/>
            <a:ext cx="3826800" cy="458640"/>
          </a:xfrm>
          <a:custGeom>
            <a:avLst/>
            <a:gdLst/>
            <a:ahLst/>
            <a:rect b="b" l="0" r="r" t="0"/>
            <a:pathLst>
              <a:path h="1274" w="10630">
                <a:moveTo>
                  <a:pt x="3163" y="169"/>
                </a:moveTo>
                <a:cubicBezTo>
                  <a:pt x="2780" y="93"/>
                  <a:pt x="2403" y="117"/>
                  <a:pt x="2011" y="76"/>
                </a:cubicBezTo>
                <a:cubicBezTo>
                  <a:pt x="1666" y="40"/>
                  <a:pt x="1333" y="14"/>
                  <a:pt x="984" y="76"/>
                </a:cubicBezTo>
                <a:cubicBezTo>
                  <a:pt x="689" y="129"/>
                  <a:pt x="0" y="0"/>
                  <a:pt x="143" y="449"/>
                </a:cubicBezTo>
                <a:cubicBezTo>
                  <a:pt x="260" y="818"/>
                  <a:pt x="813" y="822"/>
                  <a:pt x="1202" y="854"/>
                </a:cubicBezTo>
                <a:cubicBezTo>
                  <a:pt x="1522" y="880"/>
                  <a:pt x="1811" y="1103"/>
                  <a:pt x="2135" y="1103"/>
                </a:cubicBezTo>
                <a:cubicBezTo>
                  <a:pt x="2482" y="1103"/>
                  <a:pt x="2815" y="1142"/>
                  <a:pt x="3163" y="1134"/>
                </a:cubicBezTo>
                <a:cubicBezTo>
                  <a:pt x="3515" y="1126"/>
                  <a:pt x="3866" y="1205"/>
                  <a:pt x="4221" y="1196"/>
                </a:cubicBezTo>
                <a:cubicBezTo>
                  <a:pt x="4562" y="1188"/>
                  <a:pt x="4906" y="1193"/>
                  <a:pt x="5248" y="1196"/>
                </a:cubicBezTo>
                <a:cubicBezTo>
                  <a:pt x="5590" y="1199"/>
                  <a:pt x="5932" y="1189"/>
                  <a:pt x="6275" y="1227"/>
                </a:cubicBezTo>
                <a:cubicBezTo>
                  <a:pt x="6689" y="1273"/>
                  <a:pt x="7100" y="1180"/>
                  <a:pt x="7520" y="1196"/>
                </a:cubicBezTo>
                <a:cubicBezTo>
                  <a:pt x="7913" y="1211"/>
                  <a:pt x="8316" y="1250"/>
                  <a:pt x="8703" y="1165"/>
                </a:cubicBezTo>
                <a:cubicBezTo>
                  <a:pt x="9040" y="1091"/>
                  <a:pt x="9362" y="1137"/>
                  <a:pt x="9699" y="1165"/>
                </a:cubicBezTo>
                <a:cubicBezTo>
                  <a:pt x="10000" y="1190"/>
                  <a:pt x="10629" y="937"/>
                  <a:pt x="10291" y="636"/>
                </a:cubicBezTo>
                <a:cubicBezTo>
                  <a:pt x="10041" y="413"/>
                  <a:pt x="9660" y="390"/>
                  <a:pt x="9326" y="356"/>
                </a:cubicBezTo>
                <a:cubicBezTo>
                  <a:pt x="8995" y="322"/>
                  <a:pt x="8661" y="292"/>
                  <a:pt x="8330" y="262"/>
                </a:cubicBezTo>
                <a:cubicBezTo>
                  <a:pt x="7988" y="231"/>
                  <a:pt x="7647" y="218"/>
                  <a:pt x="7303" y="200"/>
                </a:cubicBezTo>
                <a:cubicBezTo>
                  <a:pt x="6958" y="182"/>
                  <a:pt x="6614" y="209"/>
                  <a:pt x="6275" y="169"/>
                </a:cubicBezTo>
                <a:cubicBezTo>
                  <a:pt x="5920" y="127"/>
                  <a:pt x="5605" y="232"/>
                  <a:pt x="5248" y="231"/>
                </a:cubicBezTo>
                <a:cubicBezTo>
                  <a:pt x="4912" y="230"/>
                  <a:pt x="4581" y="230"/>
                  <a:pt x="4252" y="293"/>
                </a:cubicBezTo>
                <a:cubicBezTo>
                  <a:pt x="3933" y="354"/>
                  <a:pt x="3597" y="29"/>
                  <a:pt x="3276" y="39"/>
                </a:cubicBezTo>
                <a:lnTo>
                  <a:pt x="3022" y="39"/>
                </a:lnTo>
                <a:lnTo>
                  <a:pt x="2641" y="39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206" name="TextShape 3"/>
          <p:cNvSpPr txBox="1"/>
          <p:nvPr/>
        </p:nvSpPr>
        <p:spPr>
          <a:xfrm>
            <a:off x="1445400" y="1163160"/>
            <a:ext cx="6189840" cy="49017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400">
                <a:latin typeface="FreeMono"/>
              </a:rPr>
              <a:t>void tower_task_loop_blink_1()</a:t>
            </a:r>
            <a:endParaRPr/>
          </a:p>
          <a:p>
            <a:r>
              <a:rPr lang="en-US" sz="1400">
                <a:latin typeface="FreeMono"/>
              </a:rPr>
              <a:t>{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uint32_t n_local0 = 0U;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uint32_t* n_ref1 = &amp;n_local0;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uint32_t n_r2 = ivory_freertos_task_getmilliscount();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*n_ref1 = n_r2;</a:t>
            </a:r>
            <a:endParaRPr/>
          </a:p>
          <a:p>
            <a:r>
              <a:rPr lang="en-US" sz="1400">
                <a:latin typeface="FreeMono"/>
              </a:rPr>
              <a:t>    </a:t>
            </a:r>
            <a:r>
              <a:rPr lang="en-US" sz="1400">
                <a:latin typeface="FreeMono"/>
              </a:rPr>
              <a:t>{</a:t>
            </a:r>
            <a:endParaRPr/>
          </a:p>
          <a:p>
            <a:r>
              <a:rPr lang="en-US" sz="1400">
                <a:latin typeface="FreeMono"/>
              </a:rPr>
              <a:t>        </a:t>
            </a:r>
            <a:r>
              <a:rPr lang="en-US" sz="1400">
                <a:latin typeface="FreeMono"/>
              </a:rPr>
              <a:t>int forever_loop __attribute__((unused));</a:t>
            </a:r>
            <a:endParaRPr/>
          </a:p>
          <a:p>
            <a:r>
              <a:rPr lang="en-US" sz="1400">
                <a:latin typeface="FreeMono"/>
              </a:rPr>
              <a:t>        </a:t>
            </a:r>
            <a:endParaRPr/>
          </a:p>
          <a:p>
            <a:r>
              <a:rPr lang="en-US" sz="1400">
                <a:latin typeface="FreeMono"/>
              </a:rPr>
              <a:t>        </a:t>
            </a:r>
            <a:r>
              <a:rPr lang="en-US" sz="1400">
                <a:latin typeface="FreeMono"/>
              </a:rPr>
              <a:t>for (forever_loop = 0; FOREVER; FOREVER_INC) {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uint32_t n_r3 = ivory_freertos_task_getmilliscount();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uint32_t n_deref4 = *n_ref1;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ASSERTS(250U &gt;= n_r3 - n_deref4);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ASSERTS(n_r3 &gt;= n_deref4);</a:t>
            </a:r>
            <a:endParaRPr/>
          </a:p>
          <a:p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uint32_t n_let5 = 250U - (n_r3 - n_deref4);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guardBlock_blink_1(n_let5);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endParaRPr/>
          </a:p>
          <a:p>
            <a:r>
              <a:rPr lang="en-US" sz="1400">
                <a:latin typeface="FreeMono"/>
              </a:rPr>
              <a:t>            </a:t>
            </a:r>
            <a:r>
              <a:rPr lang="en-US" sz="1400">
                <a:latin typeface="FreeMono"/>
              </a:rPr>
              <a:t>uint32_t n_r6 = ivory_freertos_task_getmilliscount();</a:t>
            </a:r>
            <a:endParaRPr/>
          </a:p>
          <a:p>
            <a:endParaRPr/>
          </a:p>
          <a:p>
            <a:r>
              <a:rPr lang="en-US" sz="1400">
                <a:latin typeface="FreeMono"/>
              </a:rPr>
              <a:t>                  </a:t>
            </a:r>
            <a:r>
              <a:rPr lang="en-US" sz="1400">
                <a:latin typeface="FreeMono"/>
              </a:rPr>
              <a:t>. . .</a:t>
            </a:r>
            <a:endParaRPr/>
          </a:p>
        </p:txBody>
      </p:sp>
      <p:sp>
        <p:nvSpPr>
          <p:cNvPr id="207" name="Freeform 4"/>
          <p:cNvSpPr/>
          <p:nvPr/>
        </p:nvSpPr>
        <p:spPr>
          <a:xfrm>
            <a:off x="2029680" y="2931120"/>
            <a:ext cx="5527440" cy="658440"/>
          </a:xfrm>
          <a:custGeom>
            <a:avLst/>
            <a:gdLst/>
            <a:ahLst/>
            <a:rect b="b" l="0" r="r" t="0"/>
            <a:pathLst>
              <a:path h="1829" w="15354">
                <a:moveTo>
                  <a:pt x="1785" y="531"/>
                </a:moveTo>
                <a:cubicBezTo>
                  <a:pt x="1383" y="459"/>
                  <a:pt x="976" y="488"/>
                  <a:pt x="572" y="494"/>
                </a:cubicBezTo>
                <a:cubicBezTo>
                  <a:pt x="0" y="502"/>
                  <a:pt x="15" y="1175"/>
                  <a:pt x="204" y="1449"/>
                </a:cubicBezTo>
                <a:cubicBezTo>
                  <a:pt x="466" y="1828"/>
                  <a:pt x="1071" y="1816"/>
                  <a:pt x="1527" y="1743"/>
                </a:cubicBezTo>
                <a:cubicBezTo>
                  <a:pt x="1976" y="1671"/>
                  <a:pt x="2431" y="1625"/>
                  <a:pt x="2887" y="1633"/>
                </a:cubicBezTo>
                <a:cubicBezTo>
                  <a:pt x="3314" y="1640"/>
                  <a:pt x="3744" y="1633"/>
                  <a:pt x="4173" y="1633"/>
                </a:cubicBezTo>
                <a:cubicBezTo>
                  <a:pt x="4577" y="1633"/>
                  <a:pt x="4981" y="1632"/>
                  <a:pt x="5386" y="1633"/>
                </a:cubicBezTo>
                <a:cubicBezTo>
                  <a:pt x="5850" y="1633"/>
                  <a:pt x="6316" y="1633"/>
                  <a:pt x="6782" y="1633"/>
                </a:cubicBezTo>
                <a:cubicBezTo>
                  <a:pt x="7357" y="1633"/>
                  <a:pt x="7933" y="1633"/>
                  <a:pt x="8509" y="1633"/>
                </a:cubicBezTo>
                <a:cubicBezTo>
                  <a:pt x="8949" y="1633"/>
                  <a:pt x="9392" y="1633"/>
                  <a:pt x="9832" y="1633"/>
                </a:cubicBezTo>
                <a:cubicBezTo>
                  <a:pt x="10236" y="1632"/>
                  <a:pt x="10644" y="1682"/>
                  <a:pt x="11045" y="1632"/>
                </a:cubicBezTo>
                <a:cubicBezTo>
                  <a:pt x="11475" y="1581"/>
                  <a:pt x="11825" y="1803"/>
                  <a:pt x="12258" y="1743"/>
                </a:cubicBezTo>
                <a:cubicBezTo>
                  <a:pt x="12646" y="1689"/>
                  <a:pt x="13041" y="1743"/>
                  <a:pt x="13434" y="1742"/>
                </a:cubicBezTo>
                <a:cubicBezTo>
                  <a:pt x="13849" y="1743"/>
                  <a:pt x="14269" y="1697"/>
                  <a:pt x="14683" y="1743"/>
                </a:cubicBezTo>
                <a:cubicBezTo>
                  <a:pt x="15323" y="1814"/>
                  <a:pt x="15353" y="1112"/>
                  <a:pt x="15309" y="751"/>
                </a:cubicBezTo>
                <a:cubicBezTo>
                  <a:pt x="15254" y="316"/>
                  <a:pt x="14712" y="0"/>
                  <a:pt x="14205" y="52"/>
                </a:cubicBezTo>
                <a:cubicBezTo>
                  <a:pt x="13794" y="95"/>
                  <a:pt x="13365" y="89"/>
                  <a:pt x="12993" y="310"/>
                </a:cubicBezTo>
                <a:cubicBezTo>
                  <a:pt x="12645" y="516"/>
                  <a:pt x="12208" y="413"/>
                  <a:pt x="11817" y="456"/>
                </a:cubicBezTo>
                <a:cubicBezTo>
                  <a:pt x="11395" y="504"/>
                  <a:pt x="11040" y="248"/>
                  <a:pt x="10641" y="274"/>
                </a:cubicBezTo>
                <a:cubicBezTo>
                  <a:pt x="10207" y="302"/>
                  <a:pt x="9814" y="140"/>
                  <a:pt x="9391" y="162"/>
                </a:cubicBezTo>
                <a:cubicBezTo>
                  <a:pt x="8960" y="186"/>
                  <a:pt x="8535" y="112"/>
                  <a:pt x="8105" y="127"/>
                </a:cubicBezTo>
                <a:cubicBezTo>
                  <a:pt x="7689" y="142"/>
                  <a:pt x="7273" y="127"/>
                  <a:pt x="6856" y="127"/>
                </a:cubicBezTo>
                <a:cubicBezTo>
                  <a:pt x="6318" y="127"/>
                  <a:pt x="5778" y="127"/>
                  <a:pt x="5239" y="127"/>
                </a:cubicBezTo>
                <a:cubicBezTo>
                  <a:pt x="4822" y="127"/>
                  <a:pt x="4400" y="192"/>
                  <a:pt x="3990" y="127"/>
                </a:cubicBezTo>
                <a:cubicBezTo>
                  <a:pt x="3531" y="54"/>
                  <a:pt x="3222" y="308"/>
                  <a:pt x="2777" y="347"/>
                </a:cubicBezTo>
                <a:cubicBezTo>
                  <a:pt x="2355" y="384"/>
                  <a:pt x="1926" y="339"/>
                  <a:pt x="1564" y="604"/>
                </a:cubicBezTo>
                <a:lnTo>
                  <a:pt x="1564" y="604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  <p:sp>
        <p:nvSpPr>
          <p:cNvPr id="208" name="Freeform 5"/>
          <p:cNvSpPr/>
          <p:nvPr/>
        </p:nvSpPr>
        <p:spPr>
          <a:xfrm>
            <a:off x="2410920" y="3858840"/>
            <a:ext cx="4152600" cy="688680"/>
          </a:xfrm>
          <a:custGeom>
            <a:avLst/>
            <a:gdLst/>
            <a:ahLst/>
            <a:rect b="b" l="0" r="r" t="0"/>
            <a:pathLst>
              <a:path h="1913" w="11535">
                <a:moveTo>
                  <a:pt x="1534" y="306"/>
                </a:moveTo>
                <a:cubicBezTo>
                  <a:pt x="1134" y="416"/>
                  <a:pt x="389" y="0"/>
                  <a:pt x="395" y="747"/>
                </a:cubicBezTo>
                <a:cubicBezTo>
                  <a:pt x="397" y="1093"/>
                  <a:pt x="0" y="1739"/>
                  <a:pt x="689" y="1739"/>
                </a:cubicBezTo>
                <a:cubicBezTo>
                  <a:pt x="1190" y="1739"/>
                  <a:pt x="1698" y="1672"/>
                  <a:pt x="2196" y="1739"/>
                </a:cubicBezTo>
                <a:cubicBezTo>
                  <a:pt x="2606" y="1794"/>
                  <a:pt x="3003" y="1806"/>
                  <a:pt x="3408" y="1812"/>
                </a:cubicBezTo>
                <a:cubicBezTo>
                  <a:pt x="3970" y="1820"/>
                  <a:pt x="4536" y="1812"/>
                  <a:pt x="5099" y="1812"/>
                </a:cubicBezTo>
                <a:cubicBezTo>
                  <a:pt x="5600" y="1812"/>
                  <a:pt x="6102" y="1812"/>
                  <a:pt x="6605" y="1812"/>
                </a:cubicBezTo>
                <a:cubicBezTo>
                  <a:pt x="7119" y="1812"/>
                  <a:pt x="7635" y="1812"/>
                  <a:pt x="8149" y="1812"/>
                </a:cubicBezTo>
                <a:cubicBezTo>
                  <a:pt x="8626" y="1812"/>
                  <a:pt x="9112" y="1730"/>
                  <a:pt x="9582" y="1812"/>
                </a:cubicBezTo>
                <a:cubicBezTo>
                  <a:pt x="10156" y="1912"/>
                  <a:pt x="10572" y="1571"/>
                  <a:pt x="11015" y="1335"/>
                </a:cubicBezTo>
                <a:cubicBezTo>
                  <a:pt x="11534" y="1058"/>
                  <a:pt x="11043" y="438"/>
                  <a:pt x="10611" y="489"/>
                </a:cubicBezTo>
                <a:cubicBezTo>
                  <a:pt x="10246" y="532"/>
                  <a:pt x="9874" y="473"/>
                  <a:pt x="9508" y="489"/>
                </a:cubicBezTo>
                <a:cubicBezTo>
                  <a:pt x="9112" y="506"/>
                  <a:pt x="8717" y="486"/>
                  <a:pt x="8332" y="416"/>
                </a:cubicBezTo>
                <a:cubicBezTo>
                  <a:pt x="7840" y="327"/>
                  <a:pt x="7353" y="352"/>
                  <a:pt x="6863" y="342"/>
                </a:cubicBezTo>
                <a:cubicBezTo>
                  <a:pt x="6435" y="333"/>
                  <a:pt x="6004" y="342"/>
                  <a:pt x="5576" y="342"/>
                </a:cubicBezTo>
                <a:cubicBezTo>
                  <a:pt x="5123" y="342"/>
                  <a:pt x="4669" y="342"/>
                  <a:pt x="4217" y="342"/>
                </a:cubicBezTo>
                <a:cubicBezTo>
                  <a:pt x="3812" y="342"/>
                  <a:pt x="3408" y="342"/>
                  <a:pt x="3004" y="342"/>
                </a:cubicBezTo>
                <a:cubicBezTo>
                  <a:pt x="2575" y="342"/>
                  <a:pt x="2146" y="342"/>
                  <a:pt x="1718" y="342"/>
                </a:cubicBezTo>
                <a:lnTo>
                  <a:pt x="1571" y="342"/>
                </a:lnTo>
                <a:lnTo>
                  <a:pt x="1534" y="306"/>
                </a:lnTo>
              </a:path>
            </a:pathLst>
          </a:custGeom>
          <a:ln w="54720">
            <a:solidFill>
              <a:srgbClr val="ff0000"/>
            </a:solidFill>
            <a:round/>
          </a:ln>
        </p:spPr>
      </p:sp>
    </p:spTree>
  </p:cSld>
  <p:timing>
    <p:tnLst>
      <p:par>
        <p:cTn dur="indefinite" id="461" nodeType="tmRoot" restart="never">
          <p:childTnLst>
            <p:seq>
              <p:cTn id="462" nodeType="mainSeq">
                <p:childTnLst>
                  <p:par>
                    <p:cTn fill="freeze" id="463">
                      <p:stCondLst>
                        <p:cond delay="indefinite"/>
                      </p:stCondLst>
                      <p:childTnLst>
                        <p:par>
                          <p:cTn fill="freeze" id="464">
                            <p:stCondLst>
                              <p:cond delay="0"/>
                            </p:stCondLst>
                            <p:childTnLst>
                              <p:par>
                                <p:cTn fill="hold" id="46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67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68">
                      <p:stCondLst>
                        <p:cond delay="indefinite"/>
                      </p:stCondLst>
                      <p:childTnLst>
                        <p:par>
                          <p:cTn fill="freeze" id="469">
                            <p:stCondLst>
                              <p:cond delay="0"/>
                            </p:stCondLst>
                            <p:childTnLst>
                              <p:par>
                                <p:cTn fill="hold" id="470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71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72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73">
                      <p:stCondLst>
                        <p:cond delay="indefinite"/>
                      </p:stCondLst>
                      <p:childTnLst>
                        <p:par>
                          <p:cTn fill="freeze" id="474">
                            <p:stCondLst>
                              <p:cond delay="0"/>
                            </p:stCondLst>
                            <p:childTnLst>
                              <p:par>
                                <p:cTn fill="hold" id="47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77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78">
                      <p:stCondLst>
                        <p:cond delay="indefinite"/>
                      </p:stCondLst>
                      <p:childTnLst>
                        <p:par>
                          <p:cTn fill="freeze" id="479">
                            <p:stCondLst>
                              <p:cond delay="0"/>
                            </p:stCondLst>
                            <p:childTnLst>
                              <p:par>
                                <p:cTn fill="hold" id="480" nodeType="clickEffect" presetClass="exit" presetID="4" presetSubtype="16">
                                  <p:stCondLst>
                                    <p:cond delay="0"/>
                                  </p:stCondLst>
                                  <p:childTnLst>
                                    <p:animEffect filter="box(in)" transition="out">
                                      <p:cBhvr additive="repl">
                                        <p:cTn dur="500" fill="freeze" id="481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482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freeze" id="483">
                      <p:stCondLst>
                        <p:cond delay="indefinite"/>
                      </p:stCondLst>
                      <p:childTnLst>
                        <p:par>
                          <p:cTn fill="freeze" id="484">
                            <p:stCondLst>
                              <p:cond delay="0"/>
                            </p:stCondLst>
                            <p:childTnLst>
                              <p:par>
                                <p:cTn fill="hold" id="485" nodeType="clickEffect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dur="500" fill="freeze" id="487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304920" y="231840"/>
            <a:ext cx="8530920" cy="62445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US">
                <a:solidFill>
                  <a:srgbClr val="0000ff"/>
                </a:solidFill>
              </a:rPr>
              <a:t>SMACCMPilot</a:t>
            </a:r>
            <a:endParaRPr/>
          </a:p>
        </p:txBody>
      </p:sp>
    </p:spTree>
  </p:cSld>
  <p:timing>
    <p:tnLst>
      <p:par>
        <p:cTn dur="indefinite" id="488" nodeType="tmRoot" restart="never">
          <p:childTnLst>
            <p:seq>
              <p:cTn id="48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The Hardware</a:t>
            </a:r>
            <a:endParaRPr/>
          </a:p>
        </p:txBody>
      </p:sp>
      <p:sp>
        <p:nvSpPr>
          <p:cNvPr id="211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c0c0c0"/>
                </a:solidFill>
              </a:rPr>
              <a:t>ArduPilot Mega Hardware (Legacy)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c0c0c0"/>
                </a:solidFill>
              </a:rPr>
              <a:t>AVR Processor: 8 bit, 16MHz,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c0c0c0"/>
                </a:solidFill>
              </a:rPr>
              <a:t>8k RAM, 256k Flash</a:t>
            </a:r>
            <a:endParaRPr/>
          </a:p>
          <a:p>
            <a:endParaRPr/>
          </a:p>
          <a:p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PX4 Hardware (SMACCMPilot)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ARM Cortex M4 Processor: 32 bit,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168Mhz, 192k RAM, 1024k Flash</a:t>
            </a:r>
            <a:endParaRPr/>
          </a:p>
        </p:txBody>
      </p:sp>
      <p:pic>
        <p:nvPicPr>
          <p:cNvPr descr="" id="21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5559840" y="1408680"/>
            <a:ext cx="3035520" cy="1883160"/>
          </a:xfrm>
          <a:prstGeom prst="rect">
            <a:avLst/>
          </a:prstGeom>
        </p:spPr>
      </p:pic>
      <p:pic>
        <p:nvPicPr>
          <p:cNvPr descr="" id="213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5577840" y="3992040"/>
            <a:ext cx="2759760" cy="1677240"/>
          </a:xfrm>
          <a:prstGeom prst="rect">
            <a:avLst/>
          </a:prstGeom>
        </p:spPr>
      </p:pic>
      <p:sp>
        <p:nvSpPr>
          <p:cNvPr id="214" name="TextShape 3"/>
          <p:cNvSpPr txBox="1"/>
          <p:nvPr/>
        </p:nvSpPr>
        <p:spPr>
          <a:xfrm>
            <a:off x="3240720" y="5893920"/>
            <a:ext cx="2154240" cy="23256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en-US" sz="1000">
                <a:hlinkClick r:id="rId3"/>
              </a:rPr>
              <a:t>https://pixhawk.ethz.ch/px4/en/start</a:t>
            </a:r>
            <a:endParaRPr/>
          </a:p>
        </p:txBody>
      </p:sp>
    </p:spTree>
  </p:cSld>
  <p:timing>
    <p:tnLst>
      <p:par>
        <p:cTn dur="indefinite" id="490" nodeType="tmRoot" restart="never">
          <p:childTnLst>
            <p:seq>
              <p:cTn id="49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SMACCMPilot Architecture</a:t>
            </a:r>
            <a:endParaRPr/>
          </a:p>
        </p:txBody>
      </p:sp>
      <p:sp>
        <p:nvSpPr>
          <p:cNvPr id="216" name="CustomShape 2"/>
          <p:cNvSpPr/>
          <p:nvPr/>
        </p:nvSpPr>
        <p:spPr>
          <a:xfrm>
            <a:off x="227520" y="114624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RC Receiver</a:t>
            </a:r>
            <a:endParaRPr/>
          </a:p>
        </p:txBody>
      </p:sp>
      <p:sp>
        <p:nvSpPr>
          <p:cNvPr id="217" name="CustomShape 3"/>
          <p:cNvSpPr/>
          <p:nvPr/>
        </p:nvSpPr>
        <p:spPr>
          <a:xfrm>
            <a:off x="227520" y="174312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Modem </a:t>
            </a:r>
            <a:endParaRPr/>
          </a:p>
        </p:txBody>
      </p:sp>
      <p:sp>
        <p:nvSpPr>
          <p:cNvPr id="218" name="CustomShape 4"/>
          <p:cNvSpPr/>
          <p:nvPr/>
        </p:nvSpPr>
        <p:spPr>
          <a:xfrm>
            <a:off x="227520" y="224316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Gyro + Accel </a:t>
            </a:r>
            <a:endParaRPr/>
          </a:p>
        </p:txBody>
      </p:sp>
      <p:sp>
        <p:nvSpPr>
          <p:cNvPr id="219" name="CustomShape 5"/>
          <p:cNvSpPr/>
          <p:nvPr/>
        </p:nvSpPr>
        <p:spPr>
          <a:xfrm>
            <a:off x="227520" y="256320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Compass</a:t>
            </a:r>
            <a:endParaRPr/>
          </a:p>
        </p:txBody>
      </p:sp>
      <p:sp>
        <p:nvSpPr>
          <p:cNvPr id="220" name="CustomShape 6"/>
          <p:cNvSpPr/>
          <p:nvPr/>
        </p:nvSpPr>
        <p:spPr>
          <a:xfrm>
            <a:off x="227520" y="289296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Barometer</a:t>
            </a:r>
            <a:endParaRPr/>
          </a:p>
        </p:txBody>
      </p:sp>
      <p:sp>
        <p:nvSpPr>
          <p:cNvPr id="221" name="CustomShape 7"/>
          <p:cNvSpPr/>
          <p:nvPr/>
        </p:nvSpPr>
        <p:spPr>
          <a:xfrm>
            <a:off x="227520" y="3429000"/>
            <a:ext cx="102240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GPS</a:t>
            </a:r>
            <a:endParaRPr/>
          </a:p>
        </p:txBody>
      </p:sp>
      <p:sp>
        <p:nvSpPr>
          <p:cNvPr id="222" name="CustomShape 8"/>
          <p:cNvSpPr/>
          <p:nvPr/>
        </p:nvSpPr>
        <p:spPr>
          <a:xfrm>
            <a:off x="1645560" y="1602000"/>
            <a:ext cx="666720" cy="51408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UART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</a:t>
            </a:r>
            <a:endParaRPr/>
          </a:p>
        </p:txBody>
      </p:sp>
      <p:sp>
        <p:nvSpPr>
          <p:cNvPr id="223" name="CustomShape 9"/>
          <p:cNvSpPr/>
          <p:nvPr/>
        </p:nvSpPr>
        <p:spPr>
          <a:xfrm>
            <a:off x="1645560" y="987120"/>
            <a:ext cx="6667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Timer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</a:t>
            </a:r>
            <a:endParaRPr/>
          </a:p>
        </p:txBody>
      </p:sp>
      <p:sp>
        <p:nvSpPr>
          <p:cNvPr id="224" name="CustomShape 10"/>
          <p:cNvSpPr/>
          <p:nvPr/>
        </p:nvSpPr>
        <p:spPr>
          <a:xfrm>
            <a:off x="2349000" y="987120"/>
            <a:ext cx="13921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Input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Decoder</a:t>
            </a:r>
            <a:endParaRPr/>
          </a:p>
        </p:txBody>
      </p:sp>
      <p:sp>
        <p:nvSpPr>
          <p:cNvPr id="225" name="CustomShape 11"/>
          <p:cNvSpPr/>
          <p:nvPr/>
        </p:nvSpPr>
        <p:spPr>
          <a:xfrm>
            <a:off x="1645560" y="2170080"/>
            <a:ext cx="666720" cy="10515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I2C, SPI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Drivers</a:t>
            </a:r>
            <a:endParaRPr/>
          </a:p>
        </p:txBody>
      </p:sp>
      <p:sp>
        <p:nvSpPr>
          <p:cNvPr id="226" name="CustomShape 12"/>
          <p:cNvSpPr/>
          <p:nvPr/>
        </p:nvSpPr>
        <p:spPr>
          <a:xfrm>
            <a:off x="1645560" y="3261240"/>
            <a:ext cx="6667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UART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</a:t>
            </a:r>
            <a:endParaRPr/>
          </a:p>
        </p:txBody>
      </p:sp>
      <p:sp>
        <p:nvSpPr>
          <p:cNvPr id="227" name="CustomShape 13"/>
          <p:cNvSpPr/>
          <p:nvPr/>
        </p:nvSpPr>
        <p:spPr>
          <a:xfrm>
            <a:off x="2349000" y="2170080"/>
            <a:ext cx="1401120" cy="164592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Sensor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Fusion</a:t>
            </a:r>
            <a:endParaRPr/>
          </a:p>
        </p:txBody>
      </p:sp>
      <p:sp>
        <p:nvSpPr>
          <p:cNvPr id="228" name="CustomShape 14"/>
          <p:cNvSpPr/>
          <p:nvPr/>
        </p:nvSpPr>
        <p:spPr>
          <a:xfrm>
            <a:off x="3074400" y="1602000"/>
            <a:ext cx="666720" cy="51408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Packet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Decode</a:t>
            </a:r>
            <a:endParaRPr/>
          </a:p>
        </p:txBody>
      </p:sp>
      <p:sp>
        <p:nvSpPr>
          <p:cNvPr id="229" name="CustomShape 15"/>
          <p:cNvSpPr/>
          <p:nvPr/>
        </p:nvSpPr>
        <p:spPr>
          <a:xfrm>
            <a:off x="4273920" y="1223640"/>
            <a:ext cx="942840" cy="57060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Stabilization</a:t>
            </a:r>
            <a:endParaRPr/>
          </a:p>
        </p:txBody>
      </p:sp>
      <p:sp>
        <p:nvSpPr>
          <p:cNvPr id="230" name="CustomShape 16"/>
          <p:cNvSpPr/>
          <p:nvPr/>
        </p:nvSpPr>
        <p:spPr>
          <a:xfrm>
            <a:off x="4273920" y="1863720"/>
            <a:ext cx="942840" cy="46908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GCS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Comms</a:t>
            </a:r>
            <a:endParaRPr/>
          </a:p>
        </p:txBody>
      </p:sp>
      <p:sp>
        <p:nvSpPr>
          <p:cNvPr id="231" name="CustomShape 17"/>
          <p:cNvSpPr/>
          <p:nvPr/>
        </p:nvSpPr>
        <p:spPr>
          <a:xfrm>
            <a:off x="4273920" y="2389320"/>
            <a:ext cx="942840" cy="116388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Auto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Flight Modes</a:t>
            </a:r>
            <a:endParaRPr/>
          </a:p>
        </p:txBody>
      </p:sp>
      <p:sp>
        <p:nvSpPr>
          <p:cNvPr id="232" name="CustomShape 18"/>
          <p:cNvSpPr/>
          <p:nvPr/>
        </p:nvSpPr>
        <p:spPr>
          <a:xfrm>
            <a:off x="8289720" y="2621160"/>
            <a:ext cx="71712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Motors </a:t>
            </a:r>
            <a:endParaRPr/>
          </a:p>
        </p:txBody>
      </p:sp>
      <p:sp>
        <p:nvSpPr>
          <p:cNvPr id="233" name="CustomShape 19"/>
          <p:cNvSpPr/>
          <p:nvPr/>
        </p:nvSpPr>
        <p:spPr>
          <a:xfrm>
            <a:off x="5780520" y="1864800"/>
            <a:ext cx="6667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Packet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Encode</a:t>
            </a:r>
            <a:endParaRPr/>
          </a:p>
        </p:txBody>
      </p:sp>
      <p:sp>
        <p:nvSpPr>
          <p:cNvPr id="234" name="CustomShape 20"/>
          <p:cNvSpPr/>
          <p:nvPr/>
        </p:nvSpPr>
        <p:spPr>
          <a:xfrm>
            <a:off x="5780520" y="2478600"/>
            <a:ext cx="1347840" cy="54072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Motor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Mixing</a:t>
            </a:r>
            <a:endParaRPr/>
          </a:p>
        </p:txBody>
      </p:sp>
      <p:sp>
        <p:nvSpPr>
          <p:cNvPr id="235" name="CustomShape 21"/>
          <p:cNvSpPr/>
          <p:nvPr/>
        </p:nvSpPr>
        <p:spPr>
          <a:xfrm>
            <a:off x="7209000" y="1864800"/>
            <a:ext cx="6667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UART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</a:t>
            </a:r>
            <a:endParaRPr/>
          </a:p>
        </p:txBody>
      </p:sp>
      <p:sp>
        <p:nvSpPr>
          <p:cNvPr id="236" name="CustomShape 22"/>
          <p:cNvSpPr/>
          <p:nvPr/>
        </p:nvSpPr>
        <p:spPr>
          <a:xfrm>
            <a:off x="8289720" y="2019960"/>
            <a:ext cx="717120" cy="228600"/>
          </a:xfrm>
          <a:prstGeom prst="roundRect">
            <a:avLst>
              <a:gd fmla="val 3600" name="adj"/>
            </a:avLst>
          </a:prstGeom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/>
              <a:t>Modem </a:t>
            </a:r>
            <a:endParaRPr/>
          </a:p>
        </p:txBody>
      </p:sp>
      <p:cxnSp>
        <p:nvCxnSpPr>
          <p:cNvPr id="237" name="Line 23"/>
          <p:cNvCxnSpPr>
            <a:stCxn id="216" idx="3"/>
            <a:endCxn id="223" idx="1"/>
          </p:cNvCxnSpPr>
          <p:nvPr/>
        </p:nvCxnSpPr>
        <p:spPr>
          <xfrm>
            <a:off x="1249920" y="1260360"/>
            <a:ext cx="396000" cy="4320"/>
          </xfrm>
          <a:prstGeom prst="straightConnector1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38" name="Line 24"/>
          <p:cNvCxnSpPr>
            <a:stCxn id="217" idx="3"/>
            <a:endCxn id="222" idx="1"/>
          </p:cNvCxnSpPr>
          <p:nvPr/>
        </p:nvCxnSpPr>
        <p:spPr>
          <xfrm>
            <a:off x="1249920" y="1857240"/>
            <a:ext cx="396000" cy="2160"/>
          </xfrm>
          <a:prstGeom prst="straightConnector1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39" name="Line 25"/>
          <p:cNvCxnSpPr>
            <a:stCxn id="218" idx="3"/>
            <a:endCxn id="225" idx="1"/>
          </p:cNvCxnSpPr>
          <p:nvPr/>
        </p:nvCxnSpPr>
        <p:spPr>
          <xfrm>
            <a:off x="1249920" y="2357280"/>
            <a:ext cx="396000" cy="338760"/>
          </xfrm>
          <a:prstGeom prst="bentConnector3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40" name="Line 26"/>
          <p:cNvCxnSpPr>
            <a:stCxn id="219" idx="3"/>
            <a:endCxn id="225" idx="1"/>
          </p:cNvCxnSpPr>
          <p:nvPr/>
        </p:nvCxnSpPr>
        <p:spPr>
          <xfrm>
            <a:off x="1249920" y="2677320"/>
            <a:ext cx="396000" cy="18720"/>
          </xfrm>
          <a:prstGeom prst="bentConnector3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41" name="Line 27"/>
          <p:cNvCxnSpPr>
            <a:stCxn id="220" idx="3"/>
            <a:endCxn id="225" idx="1"/>
          </p:cNvCxnSpPr>
          <p:nvPr/>
        </p:nvCxnSpPr>
        <p:spPr>
          <xfrm flipH="1">
            <a:off x="1249920" y="2695680"/>
            <a:ext cx="396000" cy="311760"/>
          </xfrm>
          <a:prstGeom prst="bentConnector3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42" name="Line 28"/>
          <p:cNvCxnSpPr>
            <a:stCxn id="221" idx="3"/>
            <a:endCxn id="226" idx="1"/>
          </p:cNvCxnSpPr>
          <p:nvPr/>
        </p:nvCxnSpPr>
        <p:spPr>
          <xfrm flipH="1">
            <a:off x="1249920" y="3538440"/>
            <a:ext cx="396000" cy="5040"/>
          </xfrm>
          <a:prstGeom prst="straightConnector1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43" name="Line 29"/>
          <p:cNvCxnSpPr>
            <a:stCxn id="235" idx="3"/>
            <a:endCxn id="236" idx="1"/>
          </p:cNvCxnSpPr>
          <p:nvPr/>
        </p:nvCxnSpPr>
        <p:spPr>
          <xfrm flipH="1">
            <a:off x="7875720" y="2134080"/>
            <a:ext cx="414360" cy="8280"/>
          </xfrm>
          <a:prstGeom prst="straightConnector1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cxnSp>
        <p:nvCxnSpPr>
          <p:cNvPr id="244" name="Line 30"/>
          <p:cNvCxnSpPr>
            <a:endCxn id="232" idx="1"/>
          </p:cNvCxnSpPr>
          <p:nvPr/>
        </p:nvCxnSpPr>
        <p:spPr>
          <xfrm>
            <a:off x="7875720" y="2724480"/>
            <a:ext cx="414360" cy="11160"/>
          </xfrm>
          <a:prstGeom prst="straightConnector1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cxnSp>
      <p:sp>
        <p:nvSpPr>
          <p:cNvPr id="245" name="Line 31"/>
          <p:cNvSpPr/>
          <p:nvPr/>
        </p:nvSpPr>
        <p:spPr>
          <a:xfrm flipV="1">
            <a:off x="3810240" y="1510560"/>
            <a:ext cx="411480" cy="32004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46" name="Line 32"/>
          <p:cNvSpPr/>
          <p:nvPr/>
        </p:nvSpPr>
        <p:spPr>
          <a:xfrm>
            <a:off x="3810240" y="1967760"/>
            <a:ext cx="411480" cy="18288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47" name="Line 33"/>
          <p:cNvSpPr/>
          <p:nvPr/>
        </p:nvSpPr>
        <p:spPr>
          <a:xfrm flipV="1">
            <a:off x="3810240" y="1602000"/>
            <a:ext cx="411480" cy="64008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48" name="Line 34"/>
          <p:cNvSpPr/>
          <p:nvPr/>
        </p:nvSpPr>
        <p:spPr>
          <a:xfrm>
            <a:off x="3810240" y="2855880"/>
            <a:ext cx="41148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49" name="Freeform 35"/>
          <p:cNvSpPr/>
          <p:nvPr/>
        </p:nvSpPr>
        <p:spPr>
          <a:xfrm>
            <a:off x="3855960" y="1739160"/>
            <a:ext cx="366120" cy="960480"/>
          </a:xfrm>
          <a:custGeom>
            <a:avLst/>
            <a:gdLst/>
            <a:ahLst/>
            <a:rect b="b" l="0" r="r" t="0"/>
            <a:pathLst>
              <a:path h="2668" w="1017">
                <a:moveTo>
                  <a:pt x="1016" y="2667"/>
                </a:moveTo>
                <a:lnTo>
                  <a:pt x="1016" y="2667"/>
                </a:lnTo>
                <a:cubicBezTo>
                  <a:pt x="0" y="1524"/>
                  <a:pt x="1016" y="0"/>
                </a:cubicBezTo>
                <a:cubicBezTo>
                  <a:pt x="1016" y="0"/>
                </a:cubicBezTo>
              </a:path>
            </a:pathLst>
          </a:cu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0" name="Line 36"/>
          <p:cNvSpPr/>
          <p:nvPr/>
        </p:nvSpPr>
        <p:spPr>
          <a:xfrm>
            <a:off x="3810240" y="1144800"/>
            <a:ext cx="411480" cy="32004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1" name="Freeform 37"/>
          <p:cNvSpPr/>
          <p:nvPr/>
        </p:nvSpPr>
        <p:spPr>
          <a:xfrm>
            <a:off x="5273280" y="1739160"/>
            <a:ext cx="366120" cy="960480"/>
          </a:xfrm>
          <a:custGeom>
            <a:avLst/>
            <a:gdLst/>
            <a:ahLst/>
            <a:rect b="b" l="0" r="r" t="0"/>
            <a:pathLst>
              <a:path h="2668" w="1017">
                <a:moveTo>
                  <a:pt x="0" y="2667"/>
                </a:moveTo>
                <a:lnTo>
                  <a:pt x="0" y="2667"/>
                </a:lnTo>
                <a:cubicBezTo>
                  <a:pt x="1016" y="1524"/>
                  <a:pt x="0" y="0"/>
                </a:cubicBezTo>
                <a:cubicBezTo>
                  <a:pt x="0" y="0"/>
                </a:cubicBezTo>
              </a:path>
            </a:pathLst>
          </a:cu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2" name="Line 38"/>
          <p:cNvSpPr/>
          <p:nvPr/>
        </p:nvSpPr>
        <p:spPr>
          <a:xfrm>
            <a:off x="5273280" y="2196360"/>
            <a:ext cx="47124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3" name="Line 39"/>
          <p:cNvSpPr/>
          <p:nvPr/>
        </p:nvSpPr>
        <p:spPr>
          <a:xfrm flipV="1">
            <a:off x="5273280" y="2836440"/>
            <a:ext cx="457200" cy="18288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4" name="Line 40"/>
          <p:cNvSpPr/>
          <p:nvPr/>
        </p:nvSpPr>
        <p:spPr>
          <a:xfrm>
            <a:off x="5273280" y="1419120"/>
            <a:ext cx="457200" cy="118872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5" name="Line 41"/>
          <p:cNvSpPr/>
          <p:nvPr/>
        </p:nvSpPr>
        <p:spPr>
          <a:xfrm>
            <a:off x="5273280" y="1327680"/>
            <a:ext cx="457200" cy="54864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56" name="CustomShape 42"/>
          <p:cNvSpPr/>
          <p:nvPr/>
        </p:nvSpPr>
        <p:spPr>
          <a:xfrm>
            <a:off x="7209000" y="2477160"/>
            <a:ext cx="66672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UART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Driver</a:t>
            </a:r>
            <a:endParaRPr/>
          </a:p>
        </p:txBody>
      </p:sp>
      <p:sp>
        <p:nvSpPr>
          <p:cNvPr id="257" name="CustomShape 43"/>
          <p:cNvSpPr/>
          <p:nvPr/>
        </p:nvSpPr>
        <p:spPr>
          <a:xfrm>
            <a:off x="2349000" y="1602000"/>
            <a:ext cx="666720" cy="51408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  <a:tailEnd len="med" type="triangle" w="med"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Decrypt/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Auth.</a:t>
            </a:r>
            <a:endParaRPr/>
          </a:p>
        </p:txBody>
      </p:sp>
      <p:sp>
        <p:nvSpPr>
          <p:cNvPr id="258" name="CustomShape 44"/>
          <p:cNvSpPr/>
          <p:nvPr/>
        </p:nvSpPr>
        <p:spPr>
          <a:xfrm>
            <a:off x="6483960" y="1865160"/>
            <a:ext cx="644760" cy="554760"/>
          </a:xfrm>
          <a:prstGeom prst="rect">
            <a:avLst/>
          </a:prstGeom>
          <a:solidFill>
            <a:srgbClr val="000080"/>
          </a:solidFill>
          <a:ln w="18360">
            <a:solidFill>
              <a:srgbClr val="000000"/>
            </a:solidFill>
            <a:round/>
          </a:ln>
        </p:spPr>
        <p:txBody>
          <a:bodyPr anchor="ctr" bIns="54000" lIns="99000" rIns="99000" tIns="54000" wrap="none"/>
          <a:p>
            <a:pPr algn="ctr"/>
            <a:r>
              <a:rPr lang="en-US" sz="1200">
                <a:solidFill>
                  <a:srgbClr val="ffffff"/>
                </a:solidFill>
              </a:rPr>
              <a:t>Encrypt/</a:t>
            </a:r>
            <a:endParaRPr/>
          </a:p>
          <a:p>
            <a:pPr algn="ctr"/>
            <a:r>
              <a:rPr lang="en-US" sz="1200">
                <a:solidFill>
                  <a:srgbClr val="ffffff"/>
                </a:solidFill>
              </a:rPr>
              <a:t>Sign</a:t>
            </a:r>
            <a:endParaRPr/>
          </a:p>
        </p:txBody>
      </p:sp>
      <p:pic>
        <p:nvPicPr>
          <p:cNvPr descr="" id="25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566520" y="4251960"/>
            <a:ext cx="4343040" cy="2352240"/>
          </a:xfrm>
          <a:prstGeom prst="rect">
            <a:avLst/>
          </a:prstGeom>
        </p:spPr>
      </p:pic>
      <p:sp>
        <p:nvSpPr>
          <p:cNvPr id="260" name="TextShape 45"/>
          <p:cNvSpPr txBox="1"/>
          <p:nvPr/>
        </p:nvSpPr>
        <p:spPr>
          <a:xfrm>
            <a:off x="151200" y="5120640"/>
            <a:ext cx="3003480" cy="383040"/>
          </a:xfrm>
          <a:prstGeom prst="rect">
            <a:avLst/>
          </a:prstGeom>
        </p:spPr>
        <p:txBody>
          <a:bodyPr bIns="63360" lIns="108360" rIns="108360" tIns="63360" wrap="none"/>
          <a:p>
            <a:r>
              <a:rPr lang="en-US"/>
              <a:t>Approx. 5x code generation</a:t>
            </a:r>
            <a:endParaRPr/>
          </a:p>
        </p:txBody>
      </p:sp>
    </p:spTree>
  </p:cSld>
  <p:timing>
    <p:tnLst>
      <p:par>
        <p:cTn dur="indefinite" id="492" nodeType="tmRoot" restart="never">
          <p:childTnLst>
            <p:seq>
              <p:cTn id="49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SMACCMPilot Dataflow</a:t>
            </a:r>
            <a:endParaRPr/>
          </a:p>
        </p:txBody>
      </p:sp>
      <p:sp>
        <p:nvSpPr>
          <p:cNvPr id="262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26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645920"/>
            <a:ext cx="7854480" cy="4206240"/>
          </a:xfrm>
          <a:prstGeom prst="rect">
            <a:avLst/>
          </a:prstGeom>
        </p:spPr>
      </p:pic>
    </p:spTree>
  </p:cSld>
  <p:timing>
    <p:tnLst>
      <p:par>
        <p:cTn dur="indefinite" id="494" nodeType="tmRoot" restart="never">
          <p:childTnLst>
            <p:seq>
              <p:cTn id="49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65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 algn="ctr"/>
            <a:r>
              <a:rPr lang="en-GB">
                <a:solidFill>
                  <a:srgbClr val="0000ff"/>
                </a:solidFill>
                <a:latin typeface="Courier 10 Pitch"/>
              </a:rPr>
              <a:t>smaccmpilot.org</a:t>
            </a:r>
            <a:endParaRPr/>
          </a:p>
        </p:txBody>
      </p:sp>
      <p:pic>
        <p:nvPicPr>
          <p:cNvPr descr="" id="26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64240" y="1737360"/>
            <a:ext cx="8651160" cy="4617720"/>
          </a:xfrm>
          <a:prstGeom prst="rect">
            <a:avLst/>
          </a:prstGeom>
        </p:spPr>
      </p:pic>
    </p:spTree>
  </p:cSld>
  <p:timing>
    <p:tnLst>
      <p:par>
        <p:cTn dur="indefinite" id="496" nodeType="tmRoot" restart="never">
          <p:childTnLst>
            <p:seq>
              <p:cTn id="49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Lessons Learned/Open Problems</a:t>
            </a:r>
            <a:endParaRPr/>
          </a:p>
        </p:txBody>
      </p:sp>
      <p:sp>
        <p:nvSpPr>
          <p:cNvPr id="268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/>
              <a:t>Memory safety isn't a pancea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We still test/debug/verify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Traceability from DSLs to object code is necessary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But the kinds of bugs is restricted: seg-faults, memory leaks don't happen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EDSL shortcomings: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Reusing a general-purpose type-checker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Requires host-language knowledge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Abstractions/macros can affect performance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Compilation cycle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Interpreters for embedded systems are hard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Have not proved architectural properties or verified controllers</a:t>
            </a:r>
            <a:endParaRPr/>
          </a:p>
        </p:txBody>
      </p:sp>
    </p:spTree>
  </p:cSld>
  <p:timing>
    <p:tnLst>
      <p:par>
        <p:cTn dur="indefinite" id="498" nodeType="tmRoot" restart="never">
          <p:childTnLst>
            <p:seq>
              <p:cTn id="49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Questions</a:t>
            </a:r>
            <a:endParaRPr/>
          </a:p>
        </p:txBody>
      </p:sp>
      <p:pic>
        <p:nvPicPr>
          <p:cNvPr descr="" id="27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591920" y="1488240"/>
            <a:ext cx="6000480" cy="3895200"/>
          </a:xfrm>
          <a:prstGeom prst="rect">
            <a:avLst/>
          </a:prstGeom>
        </p:spPr>
      </p:pic>
    </p:spTree>
  </p:cSld>
  <p:timing>
    <p:tnLst>
      <p:par>
        <p:cTn dur="indefinite" id="500" nodeType="tmRoot" restart="never">
          <p:childTnLst>
            <p:seq>
              <p:cTn id="50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The “Air Team”</a:t>
            </a:r>
            <a:endParaRPr/>
          </a:p>
        </p:txBody>
      </p:sp>
      <p:pic>
        <p:nvPicPr>
          <p:cNvPr descr="" id="9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5115240" y="3611880"/>
            <a:ext cx="3571560" cy="2714400"/>
          </a:xfrm>
          <a:prstGeom prst="rect">
            <a:avLst/>
          </a:prstGeom>
        </p:spPr>
      </p:pic>
      <p:pic>
        <p:nvPicPr>
          <p:cNvPr descr="" id="92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304920" y="1005840"/>
            <a:ext cx="3535560" cy="2926080"/>
          </a:xfrm>
          <a:prstGeom prst="rect">
            <a:avLst/>
          </a:prstGeom>
        </p:spPr>
      </p:pic>
      <p:sp>
        <p:nvSpPr>
          <p:cNvPr id="93" name="TextShape 2"/>
          <p:cNvSpPr txBox="1"/>
          <p:nvPr/>
        </p:nvSpPr>
        <p:spPr>
          <a:xfrm>
            <a:off x="4754880" y="1920240"/>
            <a:ext cx="4023360" cy="162612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buSzPct val="45000"/>
              <a:buFont typeface="StarSymbol"/>
              <a:buChar char=""/>
            </a:pPr>
            <a:r>
              <a:rPr b="1" lang="en-US"/>
              <a:t>Boeing</a:t>
            </a:r>
            <a:r>
              <a:rPr lang="en-US"/>
              <a:t>: military vehicle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/>
              <a:t>Galois, Inc.</a:t>
            </a:r>
            <a:r>
              <a:rPr lang="en-US"/>
              <a:t>: autopilot synthesis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/>
              <a:t>NICTA</a:t>
            </a:r>
            <a:r>
              <a:rPr lang="en-US"/>
              <a:t>: networking/operating systems</a:t>
            </a:r>
            <a:endParaRPr/>
          </a:p>
        </p:txBody>
      </p:sp>
      <p:sp>
        <p:nvSpPr>
          <p:cNvPr id="94" name="TextShape 3"/>
          <p:cNvSpPr txBox="1"/>
          <p:nvPr/>
        </p:nvSpPr>
        <p:spPr>
          <a:xfrm>
            <a:off x="731520" y="4381200"/>
            <a:ext cx="3789360" cy="137016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buSzPct val="45000"/>
              <a:buFont typeface="StarSymbol"/>
              <a:buChar char=""/>
            </a:pPr>
            <a:r>
              <a:rPr b="1" lang="en-US"/>
              <a:t>Rockwell Collins/Univ. Minn</a:t>
            </a:r>
            <a:r>
              <a:rPr lang="en-US"/>
              <a:t>.: integration and architecture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US"/>
              <a:t>DRAPER/AIS/U. Oxford (Red Team)</a:t>
            </a:r>
            <a:r>
              <a:rPr lang="en-US"/>
              <a:t>: vulnerability analysis</a:t>
            </a:r>
            <a:endParaRPr/>
          </a:p>
        </p:txBody>
      </p:sp>
      <p:sp>
        <p:nvSpPr>
          <p:cNvPr id="95" name="Freeform 4"/>
          <p:cNvSpPr/>
          <p:nvPr/>
        </p:nvSpPr>
        <p:spPr>
          <a:xfrm>
            <a:off x="4511160" y="2309040"/>
            <a:ext cx="4017240" cy="631080"/>
          </a:xfrm>
          <a:custGeom>
            <a:avLst/>
            <a:gdLst/>
            <a:ahLst/>
            <a:rect b="b" l="0" r="r" t="0"/>
            <a:pathLst>
              <a:path h="1753" w="11159">
                <a:moveTo>
                  <a:pt x="2241" y="233"/>
                </a:moveTo>
                <a:cubicBezTo>
                  <a:pt x="1949" y="0"/>
                  <a:pt x="1572" y="67"/>
                  <a:pt x="1233" y="44"/>
                </a:cubicBezTo>
                <a:cubicBezTo>
                  <a:pt x="839" y="18"/>
                  <a:pt x="393" y="220"/>
                  <a:pt x="288" y="611"/>
                </a:cubicBezTo>
                <a:cubicBezTo>
                  <a:pt x="215" y="881"/>
                  <a:pt x="0" y="1364"/>
                  <a:pt x="603" y="1398"/>
                </a:cubicBezTo>
                <a:cubicBezTo>
                  <a:pt x="932" y="1417"/>
                  <a:pt x="1228" y="1458"/>
                  <a:pt x="1548" y="1492"/>
                </a:cubicBezTo>
                <a:cubicBezTo>
                  <a:pt x="1954" y="1535"/>
                  <a:pt x="2368" y="1492"/>
                  <a:pt x="2777" y="1492"/>
                </a:cubicBezTo>
                <a:cubicBezTo>
                  <a:pt x="3102" y="1492"/>
                  <a:pt x="3428" y="1486"/>
                  <a:pt x="3753" y="1492"/>
                </a:cubicBezTo>
                <a:cubicBezTo>
                  <a:pt x="4111" y="1499"/>
                  <a:pt x="4466" y="1436"/>
                  <a:pt x="4823" y="1398"/>
                </a:cubicBezTo>
                <a:cubicBezTo>
                  <a:pt x="5161" y="1362"/>
                  <a:pt x="5447" y="1196"/>
                  <a:pt x="5801" y="1241"/>
                </a:cubicBezTo>
                <a:cubicBezTo>
                  <a:pt x="6134" y="1283"/>
                  <a:pt x="6485" y="1155"/>
                  <a:pt x="6809" y="1241"/>
                </a:cubicBezTo>
                <a:cubicBezTo>
                  <a:pt x="7139" y="1329"/>
                  <a:pt x="7453" y="1420"/>
                  <a:pt x="7785" y="1460"/>
                </a:cubicBezTo>
                <a:cubicBezTo>
                  <a:pt x="8150" y="1507"/>
                  <a:pt x="8519" y="1488"/>
                  <a:pt x="8887" y="1492"/>
                </a:cubicBezTo>
                <a:cubicBezTo>
                  <a:pt x="9222" y="1495"/>
                  <a:pt x="9559" y="1478"/>
                  <a:pt x="9895" y="1492"/>
                </a:cubicBezTo>
                <a:cubicBezTo>
                  <a:pt x="10220" y="1505"/>
                  <a:pt x="10610" y="1752"/>
                  <a:pt x="10872" y="1555"/>
                </a:cubicBezTo>
                <a:cubicBezTo>
                  <a:pt x="11158" y="1340"/>
                  <a:pt x="11068" y="823"/>
                  <a:pt x="10903" y="515"/>
                </a:cubicBezTo>
                <a:cubicBezTo>
                  <a:pt x="10726" y="186"/>
                  <a:pt x="10278" y="301"/>
                  <a:pt x="9958" y="296"/>
                </a:cubicBezTo>
                <a:cubicBezTo>
                  <a:pt x="9623" y="290"/>
                  <a:pt x="9284" y="296"/>
                  <a:pt x="8950" y="296"/>
                </a:cubicBezTo>
                <a:cubicBezTo>
                  <a:pt x="8582" y="296"/>
                  <a:pt x="8214" y="313"/>
                  <a:pt x="7848" y="296"/>
                </a:cubicBezTo>
                <a:cubicBezTo>
                  <a:pt x="7500" y="280"/>
                  <a:pt x="7156" y="217"/>
                  <a:pt x="6809" y="201"/>
                </a:cubicBezTo>
                <a:cubicBezTo>
                  <a:pt x="6474" y="186"/>
                  <a:pt x="6135" y="201"/>
                  <a:pt x="5801" y="201"/>
                </a:cubicBezTo>
                <a:cubicBezTo>
                  <a:pt x="5454" y="201"/>
                  <a:pt x="5106" y="201"/>
                  <a:pt x="4761" y="201"/>
                </a:cubicBezTo>
                <a:cubicBezTo>
                  <a:pt x="4445" y="201"/>
                  <a:pt x="4130" y="201"/>
                  <a:pt x="3816" y="201"/>
                </a:cubicBezTo>
                <a:cubicBezTo>
                  <a:pt x="3500" y="201"/>
                  <a:pt x="3185" y="199"/>
                  <a:pt x="2871" y="201"/>
                </a:cubicBezTo>
                <a:lnTo>
                  <a:pt x="2555" y="170"/>
                </a:lnTo>
                <a:lnTo>
                  <a:pt x="2241" y="107"/>
                </a:lnTo>
                <a:lnTo>
                  <a:pt x="1989" y="107"/>
                </a:lnTo>
              </a:path>
            </a:pathLst>
          </a:custGeom>
          <a:ln w="36720">
            <a:solidFill>
              <a:srgbClr val="ff0000"/>
            </a:solidFill>
            <a:round/>
          </a:ln>
        </p:spPr>
      </p:sp>
    </p:spTree>
  </p:cSld>
  <p:timing>
    <p:tnLst>
      <p:par>
        <p:cTn dur="indefinite" id="7" nodeType="tmRoot" restart="never">
          <p:childTnLst>
            <p:seq>
              <p:cTn id="8" nodeType="mainSeq">
                <p:childTnLst>
                  <p:par>
                    <p:cTn fill="freeze" id="9">
                      <p:stCondLst>
                        <p:cond delay="indefinite"/>
                      </p:stCondLst>
                      <p:childTnLst>
                        <p:par>
                          <p:cTn fill="freeze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SMACCMPilot</a:t>
            </a:r>
            <a:endParaRPr/>
          </a:p>
        </p:txBody>
      </p:sp>
      <p:sp>
        <p:nvSpPr>
          <p:cNvPr id="97" name="TextShape 2"/>
          <p:cNvSpPr txBox="1"/>
          <p:nvPr/>
        </p:nvSpPr>
        <p:spPr>
          <a:xfrm>
            <a:off x="1371600" y="1374840"/>
            <a:ext cx="746424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S</a:t>
            </a:r>
            <a:r>
              <a:rPr lang="en-GB"/>
              <a:t>ecure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M</a:t>
            </a:r>
            <a:r>
              <a:rPr lang="en-GB"/>
              <a:t>athematically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A</a:t>
            </a:r>
            <a:r>
              <a:rPr lang="en-GB"/>
              <a:t>ssured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C</a:t>
            </a:r>
            <a:r>
              <a:rPr lang="en-GB"/>
              <a:t>omposition of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C</a:t>
            </a:r>
            <a:r>
              <a:rPr lang="en-GB"/>
              <a:t>ontrol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ff"/>
                </a:solidFill>
              </a:rPr>
              <a:t>M</a:t>
            </a:r>
            <a:r>
              <a:rPr lang="en-GB"/>
              <a:t>odels</a:t>
            </a:r>
            <a:endParaRPr/>
          </a:p>
        </p:txBody>
      </p:sp>
      <p:pic>
        <p:nvPicPr>
          <p:cNvPr descr="" id="9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977640" y="1600200"/>
            <a:ext cx="3102840" cy="3337560"/>
          </a:xfrm>
          <a:prstGeom prst="rect">
            <a:avLst/>
          </a:prstGeom>
        </p:spPr>
      </p:pic>
    </p:spTree>
  </p:cSld>
  <p:timing>
    <p:tnLst>
      <p:par>
        <p:cTn dur="indefinite" id="13" nodeType="tmRoot" restart="never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This Talk</a:t>
            </a:r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GB"/>
              <a:t>How we </a:t>
            </a:r>
            <a:r>
              <a:rPr lang="en-GB"/>
              <a:t>built</a:t>
            </a:r>
            <a:r>
              <a:rPr lang="en-GB"/>
              <a:t> have nearly built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GB"/>
              <a:t>Ivory</a:t>
            </a:r>
            <a:r>
              <a:rPr lang="en-GB"/>
              <a:t>: a memory-safe language/compiler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GB"/>
              <a:t>Tower</a:t>
            </a:r>
            <a:r>
              <a:rPr lang="en-GB"/>
              <a:t>: an architectural coordination language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b="1" lang="en-GB"/>
              <a:t>SMACCMPilot</a:t>
            </a:r>
            <a:r>
              <a:rPr lang="en-GB"/>
              <a:t>:</a:t>
            </a:r>
            <a:r>
              <a:rPr lang="en-GB"/>
              <a:t> a high(er)-assurance autopilot</a:t>
            </a:r>
            <a:endParaRPr/>
          </a:p>
          <a:p>
            <a:r>
              <a:rPr lang="en-GB"/>
              <a:t>in 2-3 engineer-years (~1 calendar year).</a:t>
            </a:r>
            <a:endParaRPr/>
          </a:p>
          <a:p>
            <a:endParaRPr/>
          </a:p>
        </p:txBody>
      </p:sp>
    </p:spTree>
  </p:cSld>
  <p:timing>
    <p:tnLst>
      <p:par>
        <p:cTn dur="indefinite" id="15" nodeType="tmRoot" restart="never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How We Did It</a:t>
            </a:r>
            <a:endParaRPr/>
          </a:p>
        </p:txBody>
      </p:sp>
      <p:sp>
        <p:nvSpPr>
          <p:cNvPr id="102" name="TextShape 2"/>
          <p:cNvSpPr txBox="1"/>
          <p:nvPr/>
        </p:nvSpPr>
        <p:spPr>
          <a:xfrm>
            <a:off x="304920" y="1374840"/>
            <a:ext cx="8530920" cy="5101920"/>
          </a:xfrm>
          <a:prstGeom prst="rect">
            <a:avLst/>
          </a:prstGeom>
        </p:spPr>
        <p:txBody>
          <a:bodyPr bIns="0" lIns="0" rIns="0" tIns="0" wrap="none"/>
          <a:p>
            <a:pPr>
              <a:buFont typeface="StarSymbol"/>
              <a:buAutoNum type="arabicPeriod"/>
            </a:pPr>
            <a:r>
              <a:rPr lang="en-GB"/>
              <a:t>Collaborate with a vibrant open-source system/community </a:t>
            </a:r>
            <a:endParaRPr/>
          </a:p>
          <a:p>
            <a:pPr>
              <a:buFont typeface="StarSymbol"/>
              <a:buAutoNum type="arabicPeriod"/>
            </a:pPr>
            <a:r>
              <a:rPr lang="en-GB"/>
              <a:t>Build </a:t>
            </a:r>
            <a:r>
              <a:rPr b="1" lang="en-GB"/>
              <a:t>embedded domain-specific languages (EDSLs)</a:t>
            </a:r>
            <a:r>
              <a:rPr lang="en-GB"/>
              <a:t> and type-safe macros</a:t>
            </a:r>
            <a:endParaRPr/>
          </a:p>
          <a:p>
            <a:pPr>
              <a:buFont typeface="StarSymbol"/>
              <a:buAutoNum type="arabicPeriod"/>
            </a:pPr>
            <a:r>
              <a:rPr lang="en-GB"/>
              <a:t>Synthesize the architecture</a:t>
            </a:r>
            <a:endParaRPr/>
          </a:p>
        </p:txBody>
      </p:sp>
    </p:spTree>
  </p:cSld>
  <p:timing>
    <p:tnLst>
      <p:par>
        <p:cTn dur="indefinite" id="17" nodeType="tmRoot" restart="never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In the Beginning...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442080" y="1600200"/>
            <a:ext cx="4541400" cy="4111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GB"/>
              <a:t>There was Arduino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Simple 8-bit AVR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For DIY beginners in embedded systems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ArduPilot Mega Hardware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AVR Processor: 8 bit, 16MHz,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GB"/>
              <a:t>8k RAM, 256k Flash</a:t>
            </a:r>
            <a:endParaRPr/>
          </a:p>
        </p:txBody>
      </p:sp>
      <p:pic>
        <p:nvPicPr>
          <p:cNvPr descr="" id="105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5349240" y="1234440"/>
            <a:ext cx="2286000" cy="2514600"/>
          </a:xfrm>
          <a:prstGeom prst="rect">
            <a:avLst/>
          </a:prstGeom>
        </p:spPr>
      </p:pic>
      <p:pic>
        <p:nvPicPr>
          <p:cNvPr descr="" id="106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5376960" y="3923280"/>
            <a:ext cx="3035520" cy="1883160"/>
          </a:xfrm>
          <a:prstGeom prst="rect">
            <a:avLst/>
          </a:prstGeom>
        </p:spPr>
      </p:pic>
    </p:spTree>
  </p:cSld>
  <p:timing>
    <p:tnLst>
      <p:par>
        <p:cTn dur="indefinite" id="19" nodeType="tmRoot" restart="never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304920" y="231840"/>
            <a:ext cx="8530920" cy="8964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en-GB"/>
              <a:t>ArduPilot</a:t>
            </a:r>
            <a:endParaRPr/>
          </a:p>
        </p:txBody>
      </p:sp>
      <p:sp>
        <p:nvSpPr>
          <p:cNvPr id="108" name="TextShape 2"/>
          <p:cNvSpPr txBox="1"/>
          <p:nvPr/>
        </p:nvSpPr>
        <p:spPr>
          <a:xfrm>
            <a:off x="118080" y="1319760"/>
            <a:ext cx="4408200" cy="498960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buSzPct val="45000"/>
              <a:buFont typeface="StarSymbol"/>
              <a:buChar char=""/>
            </a:pPr>
            <a:r>
              <a:rPr lang="en-US"/>
              <a:t>ArduPilot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Arduino-based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Open-source hardware and software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25 volunteer developers worldwide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1000s of users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Starting to see commercial use</a:t>
            </a:r>
            <a:endParaRPr/>
          </a:p>
          <a:p>
            <a:endParaRPr/>
          </a:p>
          <a:p>
            <a:endParaRPr/>
          </a:p>
          <a:p>
            <a:endParaRPr/>
          </a:p>
          <a:p>
            <a:pPr>
              <a:buSzPct val="45000"/>
              <a:buFont typeface="StarSymbol"/>
              <a:buChar char=""/>
            </a:pPr>
            <a:r>
              <a:rPr lang="en-US"/>
              <a:t>DIYDrones.com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30,000 users, 99% amateurs and hobbyists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Home of the ArduPilot project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Emphasis on beginner friendly</a:t>
            </a:r>
            <a:endParaRPr/>
          </a:p>
        </p:txBody>
      </p:sp>
      <p:pic>
        <p:nvPicPr>
          <p:cNvPr descr="" id="109" name="Picture 6"/>
          <p:cNvPicPr/>
          <p:nvPr/>
        </p:nvPicPr>
        <p:blipFill>
          <a:blip r:embed="rId1"/>
          <a:stretch>
            <a:fillRect/>
          </a:stretch>
        </p:blipFill>
        <p:spPr>
          <a:xfrm>
            <a:off x="4343400" y="3934440"/>
            <a:ext cx="4480560" cy="2283480"/>
          </a:xfrm>
          <a:prstGeom prst="rect">
            <a:avLst/>
          </a:prstGeom>
        </p:spPr>
      </p:pic>
      <p:pic>
        <p:nvPicPr>
          <p:cNvPr descr="" id="110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4785480" y="1295640"/>
            <a:ext cx="4036320" cy="2361960"/>
          </a:xfrm>
          <a:prstGeom prst="rect">
            <a:avLst/>
          </a:prstGeom>
        </p:spPr>
      </p:pic>
      <p:pic>
        <p:nvPicPr>
          <p:cNvPr descr="" id="111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536520" y="1566000"/>
            <a:ext cx="2287440" cy="1983600"/>
          </a:xfrm>
          <a:prstGeom prst="rect">
            <a:avLst/>
          </a:prstGeom>
        </p:spPr>
      </p:pic>
    </p:spTree>
  </p:cSld>
  <p:timing>
    <p:tnLst>
      <p:par>
        <p:cTn dur="indefinite" id="21" nodeType="tmRoot" restart="never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